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78" r:id="rId5"/>
    <p:sldId id="267" r:id="rId6"/>
    <p:sldId id="266" r:id="rId7"/>
    <p:sldId id="277" r:id="rId8"/>
    <p:sldId id="282" r:id="rId9"/>
    <p:sldId id="257" r:id="rId10"/>
    <p:sldId id="283" r:id="rId11"/>
    <p:sldId id="284"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sorterViewPr>
    <p:cViewPr>
      <p:scale>
        <a:sx n="100" d="100"/>
        <a:sy n="100" d="100"/>
      </p:scale>
      <p:origin x="0" y="-4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C179-2AFB-4D8C-AF92-E5C8AA580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235E7A-DB09-4FDE-9012-F0E43E56B7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BFF684-9A20-4848-958D-D0F341F978A2}"/>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5" name="Footer Placeholder 4">
            <a:extLst>
              <a:ext uri="{FF2B5EF4-FFF2-40B4-BE49-F238E27FC236}">
                <a16:creationId xmlns:a16="http://schemas.microsoft.com/office/drawing/2014/main" id="{67B32016-B02E-4EF8-95C6-2CB8DD9D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4EC5C-BD66-4395-908C-F1FAE93BCB52}"/>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127501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11B6-593F-4F99-B515-9357C021BF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80890C-073E-4079-B849-975A1E9E70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003B8-2937-4213-8BD9-DE2CEBA2F356}"/>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5" name="Footer Placeholder 4">
            <a:extLst>
              <a:ext uri="{FF2B5EF4-FFF2-40B4-BE49-F238E27FC236}">
                <a16:creationId xmlns:a16="http://schemas.microsoft.com/office/drawing/2014/main" id="{828ABB2C-953C-4F71-99CC-DD3E801B1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9ED81-CB2D-4F30-96D8-421184F780DC}"/>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387245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78CFD-7B8A-4A7A-A506-1E87B0EE3D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E91E7-10CB-44AC-B1AE-199325248A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6CB8E-0956-4B7F-A7C1-049C4BD5AEC4}"/>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5" name="Footer Placeholder 4">
            <a:extLst>
              <a:ext uri="{FF2B5EF4-FFF2-40B4-BE49-F238E27FC236}">
                <a16:creationId xmlns:a16="http://schemas.microsoft.com/office/drawing/2014/main" id="{596C5583-A71E-466B-B96C-0E8270AFF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55B5A-DE8F-4B21-9764-425AFE1BBD86}"/>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404035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C0DA-5F36-4D24-95EB-5A432E1D1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36FE3-846B-47F9-B9C8-15B466BBEC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7D735-92FF-4EDA-9B79-5FABC6557560}"/>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5" name="Footer Placeholder 4">
            <a:extLst>
              <a:ext uri="{FF2B5EF4-FFF2-40B4-BE49-F238E27FC236}">
                <a16:creationId xmlns:a16="http://schemas.microsoft.com/office/drawing/2014/main" id="{FBEBDA38-C79D-4FEC-A03A-0B5DC5963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BBCF8-9419-4644-A1E9-5A219FB6971F}"/>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106461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09F5-4229-491F-AA9E-3FCC1B5552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2D4017-73A1-4BAB-92CF-ABD680AC22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77486E-F7E5-4C3B-B3FF-67745FABA1AB}"/>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5" name="Footer Placeholder 4">
            <a:extLst>
              <a:ext uri="{FF2B5EF4-FFF2-40B4-BE49-F238E27FC236}">
                <a16:creationId xmlns:a16="http://schemas.microsoft.com/office/drawing/2014/main" id="{3C31CE25-54C3-4208-B2B6-597C5F599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09049-A4E4-40AD-BF3E-F90F95E6EBA7}"/>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427169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ADA9-AA5A-497B-9B35-895D12961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DEFB1-44C0-4928-BA5C-B1E48C2711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2F042-DDC7-4BFC-87D8-7337DAB07A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4049A-FFAC-4262-A577-365DF8983F5B}"/>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6" name="Footer Placeholder 5">
            <a:extLst>
              <a:ext uri="{FF2B5EF4-FFF2-40B4-BE49-F238E27FC236}">
                <a16:creationId xmlns:a16="http://schemas.microsoft.com/office/drawing/2014/main" id="{FA048ED4-8321-440F-A873-5E52B84DB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6FF5E-408F-4A6F-9B4E-77BE7841AA88}"/>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290192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456A-40DB-4BB9-BEFD-56D6F8390C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D4C7C0-0426-4220-ABF9-F73988E0E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FBB2DA-41D9-4D09-8055-07CE3005E5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5EB789-9717-4F1F-B005-94F85811D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DF3436-12C5-4DB4-BC39-33BB41EB1F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DB129-6250-4B59-8CB5-37FDC98BF6C2}"/>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8" name="Footer Placeholder 7">
            <a:extLst>
              <a:ext uri="{FF2B5EF4-FFF2-40B4-BE49-F238E27FC236}">
                <a16:creationId xmlns:a16="http://schemas.microsoft.com/office/drawing/2014/main" id="{BC42E7A3-58DD-40EF-8AAA-9D60A3315B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1FCA88-CB37-49D7-932C-3DA73BC7F454}"/>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127809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06D7-7981-4827-85E6-CDA5CC2C6E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6D78E8-CF1D-4A34-B9A6-DF9E0B53CA05}"/>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4" name="Footer Placeholder 3">
            <a:extLst>
              <a:ext uri="{FF2B5EF4-FFF2-40B4-BE49-F238E27FC236}">
                <a16:creationId xmlns:a16="http://schemas.microsoft.com/office/drawing/2014/main" id="{B4F47982-F8F9-4149-989D-A837C4330D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943AA4-28D1-4841-B8E6-F5645BAE9ECE}"/>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115750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B53BC-78CB-4C12-95DB-D79B7D7DB146}"/>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3" name="Footer Placeholder 2">
            <a:extLst>
              <a:ext uri="{FF2B5EF4-FFF2-40B4-BE49-F238E27FC236}">
                <a16:creationId xmlns:a16="http://schemas.microsoft.com/office/drawing/2014/main" id="{9B2D1B6B-8284-4D0D-8CBE-B310CFBD56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F83E67-A565-4E3F-9445-D39E9B20F3D5}"/>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25621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5D79-FD05-4132-BE8F-F3453451B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820E97-9BED-4400-A9A8-8F523E4E4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EDE577-BDB4-4AB5-824E-281562A14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78E43F-E531-41CB-BC19-9E8035729B57}"/>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6" name="Footer Placeholder 5">
            <a:extLst>
              <a:ext uri="{FF2B5EF4-FFF2-40B4-BE49-F238E27FC236}">
                <a16:creationId xmlns:a16="http://schemas.microsoft.com/office/drawing/2014/main" id="{84D48899-7CA9-4EDE-A8CB-45DEF3ACD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B362E-6B17-4683-9F05-27E88439006D}"/>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93329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8873-89F7-4011-8350-704AAC7D5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4E872-AD11-4BF1-8EC2-CFF113478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5AE6F4-1464-4B2A-926A-89610FF8A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70E109-F97D-44D1-9A02-A06569A0F06A}"/>
              </a:ext>
            </a:extLst>
          </p:cNvPr>
          <p:cNvSpPr>
            <a:spLocks noGrp="1"/>
          </p:cNvSpPr>
          <p:nvPr>
            <p:ph type="dt" sz="half" idx="10"/>
          </p:nvPr>
        </p:nvSpPr>
        <p:spPr/>
        <p:txBody>
          <a:bodyPr/>
          <a:lstStyle/>
          <a:p>
            <a:fld id="{D07385D0-9C5F-4482-9807-A3460DEB8A9F}" type="datetimeFigureOut">
              <a:rPr lang="en-US" smtClean="0"/>
              <a:t>2/8/2023</a:t>
            </a:fld>
            <a:endParaRPr lang="en-US"/>
          </a:p>
        </p:txBody>
      </p:sp>
      <p:sp>
        <p:nvSpPr>
          <p:cNvPr id="6" name="Footer Placeholder 5">
            <a:extLst>
              <a:ext uri="{FF2B5EF4-FFF2-40B4-BE49-F238E27FC236}">
                <a16:creationId xmlns:a16="http://schemas.microsoft.com/office/drawing/2014/main" id="{24139979-A505-49A1-8925-3F6697C7B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83540-76B8-4E83-B65D-6DD83D4530CB}"/>
              </a:ext>
            </a:extLst>
          </p:cNvPr>
          <p:cNvSpPr>
            <a:spLocks noGrp="1"/>
          </p:cNvSpPr>
          <p:nvPr>
            <p:ph type="sldNum" sz="quarter" idx="12"/>
          </p:nvPr>
        </p:nvSpPr>
        <p:spPr/>
        <p:txBody>
          <a:bodyPr/>
          <a:lstStyle/>
          <a:p>
            <a:fld id="{A6518149-95FC-45AF-9CC9-E31D6A3F4D6C}" type="slidenum">
              <a:rPr lang="en-US" smtClean="0"/>
              <a:t>‹#›</a:t>
            </a:fld>
            <a:endParaRPr lang="en-US"/>
          </a:p>
        </p:txBody>
      </p:sp>
    </p:spTree>
    <p:extLst>
      <p:ext uri="{BB962C8B-B14F-4D97-AF65-F5344CB8AC3E}">
        <p14:creationId xmlns:p14="http://schemas.microsoft.com/office/powerpoint/2010/main" val="123161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507E9-162B-487C-AC1F-565D21E8C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AADD7-2F43-4C59-8492-38AA12A05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37781-4AA0-40B5-911C-E09C12716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385D0-9C5F-4482-9807-A3460DEB8A9F}" type="datetimeFigureOut">
              <a:rPr lang="en-US" smtClean="0"/>
              <a:t>2/8/2023</a:t>
            </a:fld>
            <a:endParaRPr lang="en-US"/>
          </a:p>
        </p:txBody>
      </p:sp>
      <p:sp>
        <p:nvSpPr>
          <p:cNvPr id="5" name="Footer Placeholder 4">
            <a:extLst>
              <a:ext uri="{FF2B5EF4-FFF2-40B4-BE49-F238E27FC236}">
                <a16:creationId xmlns:a16="http://schemas.microsoft.com/office/drawing/2014/main" id="{6817B78C-B865-4483-A44B-406F2BD04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45E2E-561A-4AE3-BD10-CF003BC8C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18149-95FC-45AF-9CC9-E31D6A3F4D6C}" type="slidenum">
              <a:rPr lang="en-US" smtClean="0"/>
              <a:t>‹#›</a:t>
            </a:fld>
            <a:endParaRPr lang="en-US"/>
          </a:p>
        </p:txBody>
      </p:sp>
    </p:spTree>
    <p:extLst>
      <p:ext uri="{BB962C8B-B14F-4D97-AF65-F5344CB8AC3E}">
        <p14:creationId xmlns:p14="http://schemas.microsoft.com/office/powerpoint/2010/main" val="113604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7D30B2-5745-41A8-AB64-605B96E53DBB}"/>
              </a:ext>
            </a:extLst>
          </p:cNvPr>
          <p:cNvPicPr>
            <a:picLocks noChangeAspect="1"/>
          </p:cNvPicPr>
          <p:nvPr/>
        </p:nvPicPr>
        <p:blipFill>
          <a:blip r:embed="rId2"/>
          <a:stretch>
            <a:fillRect/>
          </a:stretch>
        </p:blipFill>
        <p:spPr>
          <a:xfrm>
            <a:off x="10896599" y="5862636"/>
            <a:ext cx="981075" cy="981075"/>
          </a:xfrm>
          <a:prstGeom prst="rect">
            <a:avLst/>
          </a:prstGeom>
        </p:spPr>
      </p:pic>
      <p:sp>
        <p:nvSpPr>
          <p:cNvPr id="2" name="Rectangle 1">
            <a:extLst>
              <a:ext uri="{FF2B5EF4-FFF2-40B4-BE49-F238E27FC236}">
                <a16:creationId xmlns:a16="http://schemas.microsoft.com/office/drawing/2014/main" id="{E396C87F-EABF-4AB9-A0AE-CDECB940E963}"/>
              </a:ext>
            </a:extLst>
          </p:cNvPr>
          <p:cNvSpPr/>
          <p:nvPr/>
        </p:nvSpPr>
        <p:spPr>
          <a:xfrm>
            <a:off x="1457324" y="810310"/>
            <a:ext cx="8677275" cy="1077218"/>
          </a:xfrm>
          <a:prstGeom prst="rect">
            <a:avLst/>
          </a:prstGeom>
        </p:spPr>
        <p:txBody>
          <a:bodyPr wrap="square">
            <a:spAutoFit/>
          </a:bodyPr>
          <a:lstStyle/>
          <a:p>
            <a:pPr algn="ctr"/>
            <a:r>
              <a:rPr lang="en-US" sz="3200" b="1" dirty="0">
                <a:solidFill>
                  <a:srgbClr val="0066FF"/>
                </a:solidFill>
              </a:rPr>
              <a:t>Safety and efficacy testing of experimental ASF vaccines: what we have learned from the pigs</a:t>
            </a:r>
          </a:p>
        </p:txBody>
      </p:sp>
      <p:sp>
        <p:nvSpPr>
          <p:cNvPr id="3" name="Rectangle 2">
            <a:extLst>
              <a:ext uri="{FF2B5EF4-FFF2-40B4-BE49-F238E27FC236}">
                <a16:creationId xmlns:a16="http://schemas.microsoft.com/office/drawing/2014/main" id="{5B837618-C441-4DC9-AB68-7AD4596EDEBE}"/>
              </a:ext>
            </a:extLst>
          </p:cNvPr>
          <p:cNvSpPr/>
          <p:nvPr/>
        </p:nvSpPr>
        <p:spPr>
          <a:xfrm>
            <a:off x="1962149" y="2911375"/>
            <a:ext cx="8172450" cy="2308324"/>
          </a:xfrm>
          <a:prstGeom prst="rect">
            <a:avLst/>
          </a:prstGeom>
        </p:spPr>
        <p:txBody>
          <a:bodyPr wrap="square">
            <a:spAutoFit/>
          </a:bodyPr>
          <a:lstStyle/>
          <a:p>
            <a:pPr algn="ctr"/>
            <a:r>
              <a:rPr lang="en-US" sz="2400" b="1" dirty="0"/>
              <a:t>Jishu Shi</a:t>
            </a:r>
          </a:p>
          <a:p>
            <a:pPr algn="ctr"/>
            <a:r>
              <a:rPr lang="en-US" sz="2000" dirty="0"/>
              <a:t>Professor of Vaccine Immunology</a:t>
            </a:r>
          </a:p>
          <a:p>
            <a:pPr algn="ctr"/>
            <a:r>
              <a:rPr lang="en-US" sz="2000" dirty="0"/>
              <a:t>Director, Center for Vaccine Evaluation</a:t>
            </a:r>
          </a:p>
          <a:p>
            <a:pPr algn="ctr"/>
            <a:r>
              <a:rPr lang="en-US" sz="2000" dirty="0"/>
              <a:t>Dr. Wayne &amp; Hilda Appleton Endowed Professor</a:t>
            </a:r>
          </a:p>
          <a:p>
            <a:pPr algn="ctr"/>
            <a:r>
              <a:rPr lang="en-US" sz="2000" dirty="0"/>
              <a:t>Vanier &amp; Krause Fellow, Biosecurity Research Institute</a:t>
            </a:r>
          </a:p>
          <a:p>
            <a:pPr algn="ctr"/>
            <a:r>
              <a:rPr lang="en-US" sz="2000" dirty="0"/>
              <a:t>Director, U.S.-China Center for Animal Health</a:t>
            </a:r>
          </a:p>
          <a:p>
            <a:pPr algn="ctr"/>
            <a:r>
              <a:rPr lang="en-US" sz="2000" dirty="0"/>
              <a:t>College of Veterinary Medicine, Kansas State University, Manhattan, Kansas</a:t>
            </a:r>
          </a:p>
        </p:txBody>
      </p:sp>
      <p:pic>
        <p:nvPicPr>
          <p:cNvPr id="5" name="Picture 9">
            <a:extLst>
              <a:ext uri="{FF2B5EF4-FFF2-40B4-BE49-F238E27FC236}">
                <a16:creationId xmlns:a16="http://schemas.microsoft.com/office/drawing/2014/main" id="{4878589F-8438-404B-BE78-81C8C3A64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6" y="5722902"/>
            <a:ext cx="1019888" cy="102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56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B6FD64-A0D1-44D0-85A7-A2989EB679D0}"/>
              </a:ext>
            </a:extLst>
          </p:cNvPr>
          <p:cNvSpPr txBox="1"/>
          <p:nvPr/>
        </p:nvSpPr>
        <p:spPr>
          <a:xfrm>
            <a:off x="4304409" y="93580"/>
            <a:ext cx="3370410" cy="584775"/>
          </a:xfrm>
          <a:prstGeom prst="rect">
            <a:avLst/>
          </a:prstGeom>
          <a:noFill/>
        </p:spPr>
        <p:txBody>
          <a:bodyPr wrap="none" rtlCol="0">
            <a:spAutoFit/>
          </a:bodyPr>
          <a:lstStyle/>
          <a:p>
            <a:r>
              <a:rPr lang="en-US" sz="3200" b="1" dirty="0"/>
              <a:t>Acknowledgement</a:t>
            </a:r>
          </a:p>
        </p:txBody>
      </p:sp>
      <p:sp>
        <p:nvSpPr>
          <p:cNvPr id="6" name="Rectangle 5">
            <a:extLst>
              <a:ext uri="{FF2B5EF4-FFF2-40B4-BE49-F238E27FC236}">
                <a16:creationId xmlns:a16="http://schemas.microsoft.com/office/drawing/2014/main" id="{18A15E5A-84DF-4040-BB87-3C0C2C8F48CD}"/>
              </a:ext>
            </a:extLst>
          </p:cNvPr>
          <p:cNvSpPr/>
          <p:nvPr/>
        </p:nvSpPr>
        <p:spPr>
          <a:xfrm>
            <a:off x="8979347" y="4542840"/>
            <a:ext cx="2780248" cy="2031325"/>
          </a:xfrm>
          <a:prstGeom prst="rect">
            <a:avLst/>
          </a:prstGeom>
          <a:ln w="38100">
            <a:solidFill>
              <a:schemeClr val="accent6">
                <a:lumMod val="60000"/>
                <a:lumOff val="40000"/>
              </a:schemeClr>
            </a:solidFill>
          </a:ln>
        </p:spPr>
        <p:txBody>
          <a:bodyPr wrap="square">
            <a:spAutoFit/>
          </a:bodyPr>
          <a:lstStyle/>
          <a:p>
            <a:pPr algn="ctr"/>
            <a:r>
              <a:rPr lang="en-US" sz="2000" b="1" dirty="0"/>
              <a:t>Funding Sources</a:t>
            </a:r>
          </a:p>
          <a:p>
            <a:pPr algn="ctr"/>
            <a:r>
              <a:rPr lang="en-US" sz="1600" b="1" dirty="0"/>
              <a:t>(2012-2023)</a:t>
            </a:r>
          </a:p>
          <a:p>
            <a:pPr algn="ctr"/>
            <a:r>
              <a:rPr lang="en-US" dirty="0"/>
              <a:t>NBAF Transition Fund</a:t>
            </a:r>
          </a:p>
          <a:p>
            <a:pPr algn="ctr"/>
            <a:r>
              <a:rPr lang="en-US" dirty="0"/>
              <a:t>BioApp, </a:t>
            </a:r>
            <a:r>
              <a:rPr lang="en-US" dirty="0" err="1"/>
              <a:t>DingChi</a:t>
            </a:r>
            <a:endParaRPr lang="en-US" dirty="0"/>
          </a:p>
          <a:p>
            <a:pPr algn="ctr"/>
            <a:r>
              <a:rPr lang="en-US" dirty="0"/>
              <a:t>Animal Health Industry </a:t>
            </a:r>
          </a:p>
          <a:p>
            <a:pPr algn="ctr"/>
            <a:r>
              <a:rPr lang="en-US" dirty="0"/>
              <a:t>USDA ARS, USDA FAS</a:t>
            </a:r>
          </a:p>
          <a:p>
            <a:pPr algn="ctr"/>
            <a:r>
              <a:rPr lang="en-US" dirty="0"/>
              <a:t>USDA NIFA, DHS</a:t>
            </a:r>
          </a:p>
        </p:txBody>
      </p:sp>
      <p:sp>
        <p:nvSpPr>
          <p:cNvPr id="7" name="Text Box 10">
            <a:extLst>
              <a:ext uri="{FF2B5EF4-FFF2-40B4-BE49-F238E27FC236}">
                <a16:creationId xmlns:a16="http://schemas.microsoft.com/office/drawing/2014/main" id="{454BB1EA-8978-451A-B87B-21FB07785A38}"/>
              </a:ext>
            </a:extLst>
          </p:cNvPr>
          <p:cNvSpPr txBox="1">
            <a:spLocks noChangeArrowheads="1"/>
          </p:cNvSpPr>
          <p:nvPr/>
        </p:nvSpPr>
        <p:spPr bwMode="auto">
          <a:xfrm>
            <a:off x="745177" y="2416693"/>
            <a:ext cx="1295400" cy="246221"/>
          </a:xfrm>
          <a:prstGeom prst="rect">
            <a:avLst/>
          </a:prstGeom>
          <a:noFill/>
          <a:ln w="9525">
            <a:noFill/>
            <a:miter lim="800000"/>
            <a:headEnd/>
            <a:tailEnd/>
          </a:ln>
        </p:spPr>
        <p:txBody>
          <a:bodyPr wrap="square">
            <a:spAutoFit/>
          </a:bodyPr>
          <a:lstStyle/>
          <a:p>
            <a:pPr fontAlgn="base">
              <a:spcAft>
                <a:spcPct val="0"/>
              </a:spcAft>
            </a:pPr>
            <a:r>
              <a:rPr lang="en-US" sz="1000" b="1" dirty="0">
                <a:solidFill>
                  <a:srgbClr val="7030A0"/>
                </a:solidFill>
                <a:latin typeface="Arial" pitchFamily="34" charset="0"/>
                <a:cs typeface="Arial" pitchFamily="34" charset="0"/>
              </a:rPr>
              <a:t>Dr. Rachel Madera</a:t>
            </a:r>
          </a:p>
        </p:txBody>
      </p:sp>
      <p:pic>
        <p:nvPicPr>
          <p:cNvPr id="8" name="Picture 2">
            <a:extLst>
              <a:ext uri="{FF2B5EF4-FFF2-40B4-BE49-F238E27FC236}">
                <a16:creationId xmlns:a16="http://schemas.microsoft.com/office/drawing/2014/main" id="{EBAC80CC-5008-4AC0-9109-369A7F81C1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72" y="1045093"/>
            <a:ext cx="116423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89DBF4DF-6AAE-4D44-AAAA-3FD40E466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411" y="1041079"/>
            <a:ext cx="1136436" cy="134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10">
            <a:extLst>
              <a:ext uri="{FF2B5EF4-FFF2-40B4-BE49-F238E27FC236}">
                <a16:creationId xmlns:a16="http://schemas.microsoft.com/office/drawing/2014/main" id="{BC88DB8C-A2CC-4A1E-8FC1-28F52FD59E60}"/>
              </a:ext>
            </a:extLst>
          </p:cNvPr>
          <p:cNvSpPr txBox="1">
            <a:spLocks noChangeArrowheads="1"/>
          </p:cNvSpPr>
          <p:nvPr/>
        </p:nvSpPr>
        <p:spPr bwMode="auto">
          <a:xfrm>
            <a:off x="3782411" y="2416241"/>
            <a:ext cx="1218889" cy="246221"/>
          </a:xfrm>
          <a:prstGeom prst="rect">
            <a:avLst/>
          </a:prstGeom>
          <a:noFill/>
          <a:ln w="9525">
            <a:noFill/>
            <a:miter lim="800000"/>
            <a:headEnd/>
            <a:tailEnd/>
          </a:ln>
        </p:spPr>
        <p:txBody>
          <a:bodyPr wrap="square">
            <a:spAutoFit/>
          </a:bodyPr>
          <a:lstStyle/>
          <a:p>
            <a:pPr fontAlgn="base">
              <a:spcAft>
                <a:spcPct val="0"/>
              </a:spcAft>
            </a:pPr>
            <a:r>
              <a:rPr lang="en-US" sz="1000" b="1" dirty="0">
                <a:solidFill>
                  <a:srgbClr val="7030A0"/>
                </a:solidFill>
                <a:latin typeface="Arial" pitchFamily="34" charset="0"/>
                <a:cs typeface="Arial" pitchFamily="34" charset="0"/>
              </a:rPr>
              <a:t>Dr. Lihua Wang</a:t>
            </a:r>
          </a:p>
        </p:txBody>
      </p:sp>
      <p:sp>
        <p:nvSpPr>
          <p:cNvPr id="11" name="Text Box 10">
            <a:extLst>
              <a:ext uri="{FF2B5EF4-FFF2-40B4-BE49-F238E27FC236}">
                <a16:creationId xmlns:a16="http://schemas.microsoft.com/office/drawing/2014/main" id="{1BCE0001-BA3A-4976-8B8A-B47FDA9CA579}"/>
              </a:ext>
            </a:extLst>
          </p:cNvPr>
          <p:cNvSpPr txBox="1">
            <a:spLocks noChangeArrowheads="1"/>
          </p:cNvSpPr>
          <p:nvPr/>
        </p:nvSpPr>
        <p:spPr bwMode="auto">
          <a:xfrm>
            <a:off x="2447487" y="2445064"/>
            <a:ext cx="1447800" cy="246221"/>
          </a:xfrm>
          <a:prstGeom prst="rect">
            <a:avLst/>
          </a:prstGeom>
          <a:noFill/>
          <a:ln w="9525">
            <a:noFill/>
            <a:miter lim="800000"/>
            <a:headEnd/>
            <a:tailEnd/>
          </a:ln>
        </p:spPr>
        <p:txBody>
          <a:bodyPr wrap="square">
            <a:spAutoFit/>
          </a:bodyPr>
          <a:lstStyle/>
          <a:p>
            <a:pPr fontAlgn="base">
              <a:spcAft>
                <a:spcPct val="0"/>
              </a:spcAft>
            </a:pPr>
            <a:r>
              <a:rPr lang="en-US" sz="1000" b="1" dirty="0">
                <a:solidFill>
                  <a:srgbClr val="7030A0"/>
                </a:solidFill>
                <a:latin typeface="Arial" pitchFamily="34" charset="0"/>
                <a:cs typeface="Arial" pitchFamily="34" charset="0"/>
              </a:rPr>
              <a:t>Dr. Kelli Almes</a:t>
            </a:r>
          </a:p>
        </p:txBody>
      </p:sp>
      <p:sp>
        <p:nvSpPr>
          <p:cNvPr id="12" name="Text Box 10">
            <a:extLst>
              <a:ext uri="{FF2B5EF4-FFF2-40B4-BE49-F238E27FC236}">
                <a16:creationId xmlns:a16="http://schemas.microsoft.com/office/drawing/2014/main" id="{AF30312A-7186-417C-BD4D-11D0C8F2703D}"/>
              </a:ext>
            </a:extLst>
          </p:cNvPr>
          <p:cNvSpPr txBox="1">
            <a:spLocks noChangeArrowheads="1"/>
          </p:cNvSpPr>
          <p:nvPr/>
        </p:nvSpPr>
        <p:spPr bwMode="auto">
          <a:xfrm>
            <a:off x="1033059" y="6201720"/>
            <a:ext cx="1218889" cy="246221"/>
          </a:xfrm>
          <a:prstGeom prst="rect">
            <a:avLst/>
          </a:prstGeom>
          <a:noFill/>
          <a:ln w="9525">
            <a:noFill/>
            <a:miter lim="800000"/>
            <a:headEnd/>
            <a:tailEnd/>
          </a:ln>
        </p:spPr>
        <p:txBody>
          <a:bodyPr wrap="square">
            <a:spAutoFit/>
          </a:bodyPr>
          <a:lstStyle/>
          <a:p>
            <a:pPr fontAlgn="base">
              <a:spcAft>
                <a:spcPct val="0"/>
              </a:spcAft>
            </a:pPr>
            <a:r>
              <a:rPr lang="en-US" sz="1000" b="1" dirty="0">
                <a:solidFill>
                  <a:srgbClr val="7030A0"/>
                </a:solidFill>
                <a:latin typeface="Arial" pitchFamily="34" charset="0"/>
                <a:cs typeface="Arial" pitchFamily="34" charset="0"/>
              </a:rPr>
              <a:t>Yuzhen Li</a:t>
            </a:r>
          </a:p>
        </p:txBody>
      </p:sp>
      <p:pic>
        <p:nvPicPr>
          <p:cNvPr id="13" name="Picture 12">
            <a:extLst>
              <a:ext uri="{FF2B5EF4-FFF2-40B4-BE49-F238E27FC236}">
                <a16:creationId xmlns:a16="http://schemas.microsoft.com/office/drawing/2014/main" id="{ECC5AE48-D3A9-4790-A8A7-D1C28607F1E0}"/>
              </a:ext>
            </a:extLst>
          </p:cNvPr>
          <p:cNvPicPr>
            <a:picLocks noChangeAspect="1"/>
          </p:cNvPicPr>
          <p:nvPr/>
        </p:nvPicPr>
        <p:blipFill>
          <a:blip r:embed="rId4"/>
          <a:stretch>
            <a:fillRect/>
          </a:stretch>
        </p:blipFill>
        <p:spPr>
          <a:xfrm>
            <a:off x="907083" y="4960524"/>
            <a:ext cx="1047900" cy="1220565"/>
          </a:xfrm>
          <a:prstGeom prst="rect">
            <a:avLst/>
          </a:prstGeom>
        </p:spPr>
      </p:pic>
      <p:pic>
        <p:nvPicPr>
          <p:cNvPr id="14" name="Picture 13">
            <a:extLst>
              <a:ext uri="{FF2B5EF4-FFF2-40B4-BE49-F238E27FC236}">
                <a16:creationId xmlns:a16="http://schemas.microsoft.com/office/drawing/2014/main" id="{25CFB4B3-8110-49F2-AC48-46908AE23227}"/>
              </a:ext>
            </a:extLst>
          </p:cNvPr>
          <p:cNvPicPr>
            <a:picLocks noChangeAspect="1"/>
          </p:cNvPicPr>
          <p:nvPr/>
        </p:nvPicPr>
        <p:blipFill>
          <a:blip r:embed="rId5"/>
          <a:stretch>
            <a:fillRect/>
          </a:stretch>
        </p:blipFill>
        <p:spPr>
          <a:xfrm>
            <a:off x="2465071" y="1045093"/>
            <a:ext cx="938470" cy="1373371"/>
          </a:xfrm>
          <a:prstGeom prst="rect">
            <a:avLst/>
          </a:prstGeom>
        </p:spPr>
      </p:pic>
      <p:pic>
        <p:nvPicPr>
          <p:cNvPr id="15" name="Picture 14" descr="A person posing for the camera&#10;&#10;Description automatically generated">
            <a:extLst>
              <a:ext uri="{FF2B5EF4-FFF2-40B4-BE49-F238E27FC236}">
                <a16:creationId xmlns:a16="http://schemas.microsoft.com/office/drawing/2014/main" id="{EE046986-FF0D-41B9-87EF-0621014053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083" y="3084377"/>
            <a:ext cx="1077898" cy="1364265"/>
          </a:xfrm>
          <a:prstGeom prst="rect">
            <a:avLst/>
          </a:prstGeom>
        </p:spPr>
      </p:pic>
      <p:sp>
        <p:nvSpPr>
          <p:cNvPr id="16" name="Rectangle 15">
            <a:extLst>
              <a:ext uri="{FF2B5EF4-FFF2-40B4-BE49-F238E27FC236}">
                <a16:creationId xmlns:a16="http://schemas.microsoft.com/office/drawing/2014/main" id="{EB578E56-A287-4C8C-A9A8-E9BECA7477D5}"/>
              </a:ext>
            </a:extLst>
          </p:cNvPr>
          <p:cNvSpPr/>
          <p:nvPr/>
        </p:nvSpPr>
        <p:spPr>
          <a:xfrm>
            <a:off x="941472" y="4502520"/>
            <a:ext cx="902811" cy="246221"/>
          </a:xfrm>
          <a:prstGeom prst="rect">
            <a:avLst/>
          </a:prstGeom>
        </p:spPr>
        <p:txBody>
          <a:bodyPr wrap="none">
            <a:spAutoFit/>
          </a:bodyPr>
          <a:lstStyle/>
          <a:p>
            <a:pPr fontAlgn="base">
              <a:spcBef>
                <a:spcPct val="0"/>
              </a:spcBef>
              <a:spcAft>
                <a:spcPct val="0"/>
              </a:spcAft>
            </a:pPr>
            <a:r>
              <a:rPr lang="en-US" sz="1000" b="1" dirty="0">
                <a:solidFill>
                  <a:srgbClr val="7030A0"/>
                </a:solidFill>
                <a:latin typeface="Arial" pitchFamily="34" charset="0"/>
                <a:cs typeface="Arial" pitchFamily="34" charset="0"/>
              </a:rPr>
              <a:t>Aidan Craig</a:t>
            </a:r>
            <a:endParaRPr lang="en-US" sz="2400" dirty="0">
              <a:solidFill>
                <a:prstClr val="black"/>
              </a:solidFill>
              <a:latin typeface="Arial" charset="0"/>
            </a:endParaRPr>
          </a:p>
        </p:txBody>
      </p:sp>
      <p:pic>
        <p:nvPicPr>
          <p:cNvPr id="17" name="Picture 16">
            <a:extLst>
              <a:ext uri="{FF2B5EF4-FFF2-40B4-BE49-F238E27FC236}">
                <a16:creationId xmlns:a16="http://schemas.microsoft.com/office/drawing/2014/main" id="{FA22C2F2-95F2-47EB-8892-C516B45C6E92}"/>
              </a:ext>
            </a:extLst>
          </p:cNvPr>
          <p:cNvPicPr>
            <a:picLocks noChangeAspect="1"/>
          </p:cNvPicPr>
          <p:nvPr/>
        </p:nvPicPr>
        <p:blipFill rotWithShape="1">
          <a:blip r:embed="rId7"/>
          <a:srcRect l="32816" t="24042" r="24889" b="25676"/>
          <a:stretch/>
        </p:blipFill>
        <p:spPr>
          <a:xfrm>
            <a:off x="2426587" y="3084377"/>
            <a:ext cx="1128679" cy="1341814"/>
          </a:xfrm>
          <a:prstGeom prst="rect">
            <a:avLst/>
          </a:prstGeom>
        </p:spPr>
      </p:pic>
      <p:sp>
        <p:nvSpPr>
          <p:cNvPr id="18" name="Rectangle 17">
            <a:extLst>
              <a:ext uri="{FF2B5EF4-FFF2-40B4-BE49-F238E27FC236}">
                <a16:creationId xmlns:a16="http://schemas.microsoft.com/office/drawing/2014/main" id="{4989BCB8-E165-452A-BF41-C50B0FA141E3}"/>
              </a:ext>
            </a:extLst>
          </p:cNvPr>
          <p:cNvSpPr/>
          <p:nvPr/>
        </p:nvSpPr>
        <p:spPr>
          <a:xfrm>
            <a:off x="2511491" y="4490599"/>
            <a:ext cx="811441" cy="246221"/>
          </a:xfrm>
          <a:prstGeom prst="rect">
            <a:avLst/>
          </a:prstGeom>
        </p:spPr>
        <p:txBody>
          <a:bodyPr wrap="none">
            <a:spAutoFit/>
          </a:bodyPr>
          <a:lstStyle/>
          <a:p>
            <a:pPr fontAlgn="base">
              <a:spcBef>
                <a:spcPct val="0"/>
              </a:spcBef>
              <a:spcAft>
                <a:spcPct val="0"/>
              </a:spcAft>
            </a:pPr>
            <a:r>
              <a:rPr lang="en-US" sz="1000" b="1" dirty="0">
                <a:solidFill>
                  <a:srgbClr val="7030A0"/>
                </a:solidFill>
                <a:latin typeface="Arial" pitchFamily="34" charset="0"/>
                <a:cs typeface="Arial" pitchFamily="34" charset="0"/>
              </a:rPr>
              <a:t>Nina Muro</a:t>
            </a:r>
            <a:endParaRPr lang="en-US" sz="2400" dirty="0">
              <a:solidFill>
                <a:prstClr val="black"/>
              </a:solidFill>
              <a:latin typeface="Arial" charset="0"/>
            </a:endParaRPr>
          </a:p>
        </p:txBody>
      </p:sp>
      <p:pic>
        <p:nvPicPr>
          <p:cNvPr id="19" name="Picture 18">
            <a:extLst>
              <a:ext uri="{FF2B5EF4-FFF2-40B4-BE49-F238E27FC236}">
                <a16:creationId xmlns:a16="http://schemas.microsoft.com/office/drawing/2014/main" id="{0D7FEEBE-A81E-4E86-82E8-9FA5F5176B0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7239"/>
          <a:stretch/>
        </p:blipFill>
        <p:spPr>
          <a:xfrm>
            <a:off x="3848718" y="3074589"/>
            <a:ext cx="1128679" cy="1361389"/>
          </a:xfrm>
          <a:prstGeom prst="rect">
            <a:avLst/>
          </a:prstGeom>
        </p:spPr>
      </p:pic>
      <p:sp>
        <p:nvSpPr>
          <p:cNvPr id="20" name="Rectangle 19">
            <a:extLst>
              <a:ext uri="{FF2B5EF4-FFF2-40B4-BE49-F238E27FC236}">
                <a16:creationId xmlns:a16="http://schemas.microsoft.com/office/drawing/2014/main" id="{DE9D1C95-AC8E-49CD-8168-10750F8724BD}"/>
              </a:ext>
            </a:extLst>
          </p:cNvPr>
          <p:cNvSpPr/>
          <p:nvPr/>
        </p:nvSpPr>
        <p:spPr>
          <a:xfrm>
            <a:off x="3900276" y="4490599"/>
            <a:ext cx="1007007" cy="246221"/>
          </a:xfrm>
          <a:prstGeom prst="rect">
            <a:avLst/>
          </a:prstGeom>
        </p:spPr>
        <p:txBody>
          <a:bodyPr wrap="none">
            <a:spAutoFit/>
          </a:bodyPr>
          <a:lstStyle/>
          <a:p>
            <a:pPr fontAlgn="base">
              <a:spcBef>
                <a:spcPct val="0"/>
              </a:spcBef>
              <a:spcAft>
                <a:spcPct val="0"/>
              </a:spcAft>
            </a:pPr>
            <a:r>
              <a:rPr lang="en-US" sz="1000" b="1" dirty="0">
                <a:solidFill>
                  <a:srgbClr val="7030A0"/>
                </a:solidFill>
                <a:latin typeface="Arial" pitchFamily="34" charset="0"/>
                <a:cs typeface="Arial" pitchFamily="34" charset="0"/>
              </a:rPr>
              <a:t>Jimena Kilian</a:t>
            </a:r>
            <a:endParaRPr lang="en-US" sz="2400" dirty="0">
              <a:solidFill>
                <a:prstClr val="black"/>
              </a:solidFill>
              <a:latin typeface="Arial" charset="0"/>
            </a:endParaRPr>
          </a:p>
        </p:txBody>
      </p:sp>
      <p:pic>
        <p:nvPicPr>
          <p:cNvPr id="21" name="Picture 20">
            <a:extLst>
              <a:ext uri="{FF2B5EF4-FFF2-40B4-BE49-F238E27FC236}">
                <a16:creationId xmlns:a16="http://schemas.microsoft.com/office/drawing/2014/main" id="{7FE6DC78-5449-475D-881D-FE4788302538}"/>
              </a:ext>
            </a:extLst>
          </p:cNvPr>
          <p:cNvPicPr>
            <a:picLocks noChangeAspect="1"/>
          </p:cNvPicPr>
          <p:nvPr/>
        </p:nvPicPr>
        <p:blipFill>
          <a:blip r:embed="rId9"/>
          <a:stretch>
            <a:fillRect/>
          </a:stretch>
        </p:blipFill>
        <p:spPr>
          <a:xfrm>
            <a:off x="5419104" y="3074589"/>
            <a:ext cx="1008181" cy="1345973"/>
          </a:xfrm>
          <a:prstGeom prst="rect">
            <a:avLst/>
          </a:prstGeom>
        </p:spPr>
      </p:pic>
      <p:sp>
        <p:nvSpPr>
          <p:cNvPr id="22" name="Rectangle 21">
            <a:extLst>
              <a:ext uri="{FF2B5EF4-FFF2-40B4-BE49-F238E27FC236}">
                <a16:creationId xmlns:a16="http://schemas.microsoft.com/office/drawing/2014/main" id="{A0A6AB2E-08A0-488A-AE5D-085F4E11518E}"/>
              </a:ext>
            </a:extLst>
          </p:cNvPr>
          <p:cNvSpPr/>
          <p:nvPr/>
        </p:nvSpPr>
        <p:spPr>
          <a:xfrm>
            <a:off x="5429870" y="4490599"/>
            <a:ext cx="1143262" cy="246221"/>
          </a:xfrm>
          <a:prstGeom prst="rect">
            <a:avLst/>
          </a:prstGeom>
        </p:spPr>
        <p:txBody>
          <a:bodyPr wrap="none">
            <a:spAutoFit/>
          </a:bodyPr>
          <a:lstStyle/>
          <a:p>
            <a:pPr fontAlgn="base">
              <a:spcBef>
                <a:spcPct val="0"/>
              </a:spcBef>
              <a:spcAft>
                <a:spcPct val="0"/>
              </a:spcAft>
            </a:pPr>
            <a:r>
              <a:rPr lang="en-US" sz="1000" b="1" dirty="0">
                <a:solidFill>
                  <a:srgbClr val="7030A0"/>
                </a:solidFill>
                <a:latin typeface="Arial" pitchFamily="34" charset="0"/>
                <a:cs typeface="Arial" pitchFamily="34" charset="0"/>
              </a:rPr>
              <a:t>Heather George</a:t>
            </a:r>
            <a:endParaRPr lang="en-US" sz="2400" dirty="0">
              <a:solidFill>
                <a:prstClr val="black"/>
              </a:solidFill>
              <a:latin typeface="Arial" charset="0"/>
            </a:endParaRPr>
          </a:p>
        </p:txBody>
      </p:sp>
      <p:pic>
        <p:nvPicPr>
          <p:cNvPr id="23" name="Picture 22">
            <a:extLst>
              <a:ext uri="{FF2B5EF4-FFF2-40B4-BE49-F238E27FC236}">
                <a16:creationId xmlns:a16="http://schemas.microsoft.com/office/drawing/2014/main" id="{E6554D99-66BC-4989-A5CC-91FBDA8AB476}"/>
              </a:ext>
            </a:extLst>
          </p:cNvPr>
          <p:cNvPicPr>
            <a:picLocks noChangeAspect="1"/>
          </p:cNvPicPr>
          <p:nvPr/>
        </p:nvPicPr>
        <p:blipFill>
          <a:blip r:embed="rId10"/>
          <a:stretch>
            <a:fillRect/>
          </a:stretch>
        </p:blipFill>
        <p:spPr>
          <a:xfrm>
            <a:off x="2452670" y="4940100"/>
            <a:ext cx="1047900" cy="1236809"/>
          </a:xfrm>
          <a:prstGeom prst="rect">
            <a:avLst/>
          </a:prstGeom>
        </p:spPr>
      </p:pic>
      <p:sp>
        <p:nvSpPr>
          <p:cNvPr id="24" name="Rectangle 23">
            <a:extLst>
              <a:ext uri="{FF2B5EF4-FFF2-40B4-BE49-F238E27FC236}">
                <a16:creationId xmlns:a16="http://schemas.microsoft.com/office/drawing/2014/main" id="{F13575AF-7257-478C-94E7-2AE1C9193570}"/>
              </a:ext>
            </a:extLst>
          </p:cNvPr>
          <p:cNvSpPr/>
          <p:nvPr/>
        </p:nvSpPr>
        <p:spPr>
          <a:xfrm>
            <a:off x="2407001" y="6216232"/>
            <a:ext cx="1093569" cy="246221"/>
          </a:xfrm>
          <a:prstGeom prst="rect">
            <a:avLst/>
          </a:prstGeom>
        </p:spPr>
        <p:txBody>
          <a:bodyPr wrap="none">
            <a:spAutoFit/>
          </a:bodyPr>
          <a:lstStyle/>
          <a:p>
            <a:pPr fontAlgn="base">
              <a:spcBef>
                <a:spcPct val="0"/>
              </a:spcBef>
              <a:spcAft>
                <a:spcPct val="0"/>
              </a:spcAft>
            </a:pPr>
            <a:r>
              <a:rPr lang="en-US" sz="1000" b="1" dirty="0">
                <a:solidFill>
                  <a:srgbClr val="7030A0"/>
                </a:solidFill>
                <a:latin typeface="Arial" pitchFamily="34" charset="0"/>
                <a:cs typeface="Arial" pitchFamily="34" charset="0"/>
              </a:rPr>
              <a:t>Amanda Rezac</a:t>
            </a:r>
            <a:endParaRPr lang="en-US" sz="2400" dirty="0">
              <a:solidFill>
                <a:prstClr val="black"/>
              </a:solidFill>
              <a:latin typeface="Arial" charset="0"/>
            </a:endParaRPr>
          </a:p>
        </p:txBody>
      </p:sp>
      <p:sp>
        <p:nvSpPr>
          <p:cNvPr id="25" name="Rectangle 24">
            <a:extLst>
              <a:ext uri="{FF2B5EF4-FFF2-40B4-BE49-F238E27FC236}">
                <a16:creationId xmlns:a16="http://schemas.microsoft.com/office/drawing/2014/main" id="{08036818-1386-4C91-AB61-DB6CEBA5828D}"/>
              </a:ext>
            </a:extLst>
          </p:cNvPr>
          <p:cNvSpPr/>
          <p:nvPr/>
        </p:nvSpPr>
        <p:spPr>
          <a:xfrm>
            <a:off x="5082820" y="2409973"/>
            <a:ext cx="1837362"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Dr. Franco Matias-Ferreyra </a:t>
            </a:r>
          </a:p>
        </p:txBody>
      </p:sp>
      <p:pic>
        <p:nvPicPr>
          <p:cNvPr id="26" name="Picture 25">
            <a:extLst>
              <a:ext uri="{FF2B5EF4-FFF2-40B4-BE49-F238E27FC236}">
                <a16:creationId xmlns:a16="http://schemas.microsoft.com/office/drawing/2014/main" id="{CD726DF6-F534-4327-887A-F02F387A768E}"/>
              </a:ext>
            </a:extLst>
          </p:cNvPr>
          <p:cNvPicPr>
            <a:picLocks noChangeAspect="1"/>
          </p:cNvPicPr>
          <p:nvPr/>
        </p:nvPicPr>
        <p:blipFill>
          <a:blip r:embed="rId11"/>
          <a:stretch>
            <a:fillRect/>
          </a:stretch>
        </p:blipFill>
        <p:spPr>
          <a:xfrm>
            <a:off x="5206720" y="1041079"/>
            <a:ext cx="1267651" cy="1336502"/>
          </a:xfrm>
          <a:prstGeom prst="rect">
            <a:avLst/>
          </a:prstGeom>
        </p:spPr>
      </p:pic>
      <p:pic>
        <p:nvPicPr>
          <p:cNvPr id="3" name="Picture 2">
            <a:extLst>
              <a:ext uri="{FF2B5EF4-FFF2-40B4-BE49-F238E27FC236}">
                <a16:creationId xmlns:a16="http://schemas.microsoft.com/office/drawing/2014/main" id="{EEDD1D5E-129C-4A62-A58D-7A64AA0455FE}"/>
              </a:ext>
            </a:extLst>
          </p:cNvPr>
          <p:cNvPicPr>
            <a:picLocks noChangeAspect="1"/>
          </p:cNvPicPr>
          <p:nvPr/>
        </p:nvPicPr>
        <p:blipFill>
          <a:blip r:embed="rId12"/>
          <a:stretch>
            <a:fillRect/>
          </a:stretch>
        </p:blipFill>
        <p:spPr>
          <a:xfrm>
            <a:off x="7877175" y="1050442"/>
            <a:ext cx="3222553" cy="1928285"/>
          </a:xfrm>
          <a:prstGeom prst="rect">
            <a:avLst/>
          </a:prstGeom>
        </p:spPr>
      </p:pic>
      <p:sp>
        <p:nvSpPr>
          <p:cNvPr id="4" name="TextBox 3">
            <a:extLst>
              <a:ext uri="{FF2B5EF4-FFF2-40B4-BE49-F238E27FC236}">
                <a16:creationId xmlns:a16="http://schemas.microsoft.com/office/drawing/2014/main" id="{A14E3FDF-0A50-461C-A653-6F1A23615B9B}"/>
              </a:ext>
            </a:extLst>
          </p:cNvPr>
          <p:cNvSpPr txBox="1"/>
          <p:nvPr/>
        </p:nvSpPr>
        <p:spPr>
          <a:xfrm>
            <a:off x="8077200" y="2996003"/>
            <a:ext cx="2780248" cy="338554"/>
          </a:xfrm>
          <a:prstGeom prst="rect">
            <a:avLst/>
          </a:prstGeom>
          <a:noFill/>
        </p:spPr>
        <p:txBody>
          <a:bodyPr wrap="none" rtlCol="0">
            <a:spAutoFit/>
          </a:bodyPr>
          <a:lstStyle/>
          <a:p>
            <a:r>
              <a:rPr lang="en-US" sz="1600" dirty="0"/>
              <a:t>Dr. Quang Lam Truong at VNUA</a:t>
            </a:r>
          </a:p>
        </p:txBody>
      </p:sp>
      <p:sp>
        <p:nvSpPr>
          <p:cNvPr id="5" name="TextBox 4">
            <a:extLst>
              <a:ext uri="{FF2B5EF4-FFF2-40B4-BE49-F238E27FC236}">
                <a16:creationId xmlns:a16="http://schemas.microsoft.com/office/drawing/2014/main" id="{26D597F1-A7FB-4BB5-AD51-B0980CF38EA9}"/>
              </a:ext>
            </a:extLst>
          </p:cNvPr>
          <p:cNvSpPr txBox="1"/>
          <p:nvPr/>
        </p:nvSpPr>
        <p:spPr>
          <a:xfrm>
            <a:off x="6960020" y="4665379"/>
            <a:ext cx="1762214" cy="1077218"/>
          </a:xfrm>
          <a:prstGeom prst="rect">
            <a:avLst/>
          </a:prstGeom>
          <a:solidFill>
            <a:schemeClr val="accent4">
              <a:lumMod val="20000"/>
              <a:lumOff val="80000"/>
            </a:schemeClr>
          </a:solidFill>
        </p:spPr>
        <p:txBody>
          <a:bodyPr wrap="none" rtlCol="0">
            <a:spAutoFit/>
          </a:bodyPr>
          <a:lstStyle/>
          <a:p>
            <a:r>
              <a:rPr lang="en-US" sz="1600" dirty="0"/>
              <a:t>Dr. Manuel </a:t>
            </a:r>
            <a:r>
              <a:rPr lang="en-US" sz="1600" dirty="0" err="1"/>
              <a:t>Borca</a:t>
            </a:r>
            <a:endParaRPr lang="en-US" sz="1600" dirty="0"/>
          </a:p>
          <a:p>
            <a:r>
              <a:rPr lang="en-US" sz="1600" dirty="0"/>
              <a:t>Dr. Douglas </a:t>
            </a:r>
            <a:r>
              <a:rPr lang="en-US" sz="1600" dirty="0" err="1"/>
              <a:t>Gladue</a:t>
            </a:r>
            <a:endParaRPr lang="en-US" sz="1600" dirty="0"/>
          </a:p>
          <a:p>
            <a:r>
              <a:rPr lang="en-US" sz="1600" dirty="0"/>
              <a:t>Dr. Cyril Gay</a:t>
            </a:r>
          </a:p>
          <a:p>
            <a:pPr algn="ctr"/>
            <a:r>
              <a:rPr lang="en-US" sz="1600" b="1" dirty="0"/>
              <a:t>USDA ARS </a:t>
            </a:r>
          </a:p>
        </p:txBody>
      </p:sp>
      <p:sp>
        <p:nvSpPr>
          <p:cNvPr id="27" name="TextBox 26">
            <a:extLst>
              <a:ext uri="{FF2B5EF4-FFF2-40B4-BE49-F238E27FC236}">
                <a16:creationId xmlns:a16="http://schemas.microsoft.com/office/drawing/2014/main" id="{65EE18D5-98B0-40A4-B8DD-8D9046191638}"/>
              </a:ext>
            </a:extLst>
          </p:cNvPr>
          <p:cNvSpPr txBox="1"/>
          <p:nvPr/>
        </p:nvSpPr>
        <p:spPr>
          <a:xfrm>
            <a:off x="6960020" y="5807558"/>
            <a:ext cx="1762214" cy="584775"/>
          </a:xfrm>
          <a:prstGeom prst="rect">
            <a:avLst/>
          </a:prstGeom>
          <a:solidFill>
            <a:schemeClr val="tx2">
              <a:lumMod val="20000"/>
              <a:lumOff val="80000"/>
            </a:schemeClr>
          </a:solidFill>
        </p:spPr>
        <p:txBody>
          <a:bodyPr wrap="square" rtlCol="0">
            <a:spAutoFit/>
          </a:bodyPr>
          <a:lstStyle/>
          <a:p>
            <a:r>
              <a:rPr lang="en-US" sz="1600" dirty="0"/>
              <a:t>Dr. Linda Dixon</a:t>
            </a:r>
          </a:p>
          <a:p>
            <a:pPr algn="ctr"/>
            <a:r>
              <a:rPr lang="en-US" sz="1600" b="1" dirty="0"/>
              <a:t>Pirbright Institute</a:t>
            </a:r>
          </a:p>
        </p:txBody>
      </p:sp>
      <p:pic>
        <p:nvPicPr>
          <p:cNvPr id="28" name="Picture 27" descr="A person with the eyes closed&#10;&#10;Description automatically generated with low confidence">
            <a:extLst>
              <a:ext uri="{FF2B5EF4-FFF2-40B4-BE49-F238E27FC236}">
                <a16:creationId xmlns:a16="http://schemas.microsoft.com/office/drawing/2014/main" id="{40B992D1-31C0-4446-A068-4804C563BB45}"/>
              </a:ext>
            </a:extLst>
          </p:cNvPr>
          <p:cNvPicPr>
            <a:picLocks noChangeAspect="1"/>
          </p:cNvPicPr>
          <p:nvPr/>
        </p:nvPicPr>
        <p:blipFill rotWithShape="1">
          <a:blip r:embed="rId13">
            <a:extLst>
              <a:ext uri="{28A0092B-C50C-407E-A947-70E740481C1C}">
                <a14:useLocalDpi xmlns:a14="http://schemas.microsoft.com/office/drawing/2010/main" val="0"/>
              </a:ext>
            </a:extLst>
          </a:blip>
          <a:srcRect t="18791"/>
          <a:stretch/>
        </p:blipFill>
        <p:spPr>
          <a:xfrm>
            <a:off x="5363032" y="4940099"/>
            <a:ext cx="1147737" cy="1236809"/>
          </a:xfrm>
          <a:prstGeom prst="rect">
            <a:avLst/>
          </a:prstGeom>
        </p:spPr>
      </p:pic>
      <p:sp>
        <p:nvSpPr>
          <p:cNvPr id="29" name="Rectangle 28">
            <a:extLst>
              <a:ext uri="{FF2B5EF4-FFF2-40B4-BE49-F238E27FC236}">
                <a16:creationId xmlns:a16="http://schemas.microsoft.com/office/drawing/2014/main" id="{AA09B4FF-7B8D-49FC-8108-6E616D163B29}"/>
              </a:ext>
            </a:extLst>
          </p:cNvPr>
          <p:cNvSpPr/>
          <p:nvPr/>
        </p:nvSpPr>
        <p:spPr>
          <a:xfrm>
            <a:off x="3883799" y="6210208"/>
            <a:ext cx="1034257" cy="246221"/>
          </a:xfrm>
          <a:prstGeom prst="rect">
            <a:avLst/>
          </a:prstGeom>
        </p:spPr>
        <p:txBody>
          <a:bodyPr wrap="none">
            <a:spAutoFit/>
          </a:bodyPr>
          <a:lstStyle/>
          <a:p>
            <a:r>
              <a:rPr lang="en-US" sz="1000" b="1" dirty="0">
                <a:solidFill>
                  <a:srgbClr val="7030A0"/>
                </a:solidFill>
                <a:latin typeface="Arial" pitchFamily="34" charset="0"/>
                <a:cs typeface="Arial" pitchFamily="34" charset="0"/>
              </a:rPr>
              <a:t>Isabelle Kloss</a:t>
            </a:r>
            <a:endParaRPr lang="en-US" sz="1000" b="1" dirty="0"/>
          </a:p>
        </p:txBody>
      </p:sp>
      <p:sp>
        <p:nvSpPr>
          <p:cNvPr id="30" name="Rectangle 29">
            <a:extLst>
              <a:ext uri="{FF2B5EF4-FFF2-40B4-BE49-F238E27FC236}">
                <a16:creationId xmlns:a16="http://schemas.microsoft.com/office/drawing/2014/main" id="{C4D38464-E6B4-437F-8BEE-B9161F6755A7}"/>
              </a:ext>
            </a:extLst>
          </p:cNvPr>
          <p:cNvSpPr/>
          <p:nvPr/>
        </p:nvSpPr>
        <p:spPr>
          <a:xfrm>
            <a:off x="5363032" y="6225596"/>
            <a:ext cx="1077539" cy="246221"/>
          </a:xfrm>
          <a:prstGeom prst="rect">
            <a:avLst/>
          </a:prstGeom>
        </p:spPr>
        <p:txBody>
          <a:bodyPr wrap="none">
            <a:spAutoFit/>
          </a:bodyPr>
          <a:lstStyle/>
          <a:p>
            <a:r>
              <a:rPr lang="en-US" sz="1000" b="1" dirty="0">
                <a:solidFill>
                  <a:srgbClr val="7030A0"/>
                </a:solidFill>
                <a:latin typeface="Arial" pitchFamily="34" charset="0"/>
                <a:cs typeface="Arial" pitchFamily="34" charset="0"/>
              </a:rPr>
              <a:t>Ian Hallenbeck</a:t>
            </a:r>
            <a:endParaRPr lang="en-US" sz="1000" dirty="0"/>
          </a:p>
        </p:txBody>
      </p:sp>
      <p:pic>
        <p:nvPicPr>
          <p:cNvPr id="31" name="Picture 30" descr="A person smiling for the camera&#10;&#10;Description automatically generated with medium confidence">
            <a:extLst>
              <a:ext uri="{FF2B5EF4-FFF2-40B4-BE49-F238E27FC236}">
                <a16:creationId xmlns:a16="http://schemas.microsoft.com/office/drawing/2014/main" id="{BBA94E4B-AE8D-4B2E-956F-F17FCEAF7F38}"/>
              </a:ext>
            </a:extLst>
          </p:cNvPr>
          <p:cNvPicPr>
            <a:picLocks noChangeAspect="1"/>
          </p:cNvPicPr>
          <p:nvPr/>
        </p:nvPicPr>
        <p:blipFill rotWithShape="1">
          <a:blip r:embed="rId14">
            <a:extLst>
              <a:ext uri="{28A0092B-C50C-407E-A947-70E740481C1C}">
                <a14:useLocalDpi xmlns:a14="http://schemas.microsoft.com/office/drawing/2010/main" val="0"/>
              </a:ext>
            </a:extLst>
          </a:blip>
          <a:srcRect r="11121"/>
          <a:stretch/>
        </p:blipFill>
        <p:spPr>
          <a:xfrm>
            <a:off x="3895286" y="4960522"/>
            <a:ext cx="1082111" cy="1216385"/>
          </a:xfrm>
          <a:prstGeom prst="rect">
            <a:avLst/>
          </a:prstGeom>
        </p:spPr>
      </p:pic>
      <p:sp>
        <p:nvSpPr>
          <p:cNvPr id="33" name="TextBox 32">
            <a:extLst>
              <a:ext uri="{FF2B5EF4-FFF2-40B4-BE49-F238E27FC236}">
                <a16:creationId xmlns:a16="http://schemas.microsoft.com/office/drawing/2014/main" id="{13E8EC0E-0C4E-40AC-AF14-66D4F441ADB4}"/>
              </a:ext>
            </a:extLst>
          </p:cNvPr>
          <p:cNvSpPr txBox="1"/>
          <p:nvPr/>
        </p:nvSpPr>
        <p:spPr>
          <a:xfrm>
            <a:off x="6960020" y="3523200"/>
            <a:ext cx="1762214" cy="1077218"/>
          </a:xfrm>
          <a:prstGeom prst="rect">
            <a:avLst/>
          </a:prstGeom>
          <a:solidFill>
            <a:schemeClr val="accent6">
              <a:lumMod val="20000"/>
              <a:lumOff val="80000"/>
            </a:schemeClr>
          </a:solidFill>
        </p:spPr>
        <p:txBody>
          <a:bodyPr wrap="square" rtlCol="0">
            <a:spAutoFit/>
          </a:bodyPr>
          <a:lstStyle/>
          <a:p>
            <a:r>
              <a:rPr lang="en-US" sz="1600" dirty="0"/>
              <a:t>Dr. </a:t>
            </a:r>
            <a:r>
              <a:rPr lang="en-US" sz="1600" dirty="0" err="1"/>
              <a:t>EunJu</a:t>
            </a:r>
            <a:r>
              <a:rPr lang="en-US" sz="1600" dirty="0"/>
              <a:t> Sohn</a:t>
            </a:r>
          </a:p>
          <a:p>
            <a:r>
              <a:rPr lang="en-US" sz="1600" dirty="0"/>
              <a:t>Dr. </a:t>
            </a:r>
            <a:r>
              <a:rPr lang="en-US" sz="1600" dirty="0" err="1"/>
              <a:t>Hyangju</a:t>
            </a:r>
            <a:r>
              <a:rPr lang="en-US" sz="1600" dirty="0"/>
              <a:t> Kang</a:t>
            </a:r>
          </a:p>
          <a:p>
            <a:r>
              <a:rPr lang="en-US" sz="1600" dirty="0"/>
              <a:t>Dr. Ju Hun Kim</a:t>
            </a:r>
          </a:p>
          <a:p>
            <a:pPr algn="ctr"/>
            <a:r>
              <a:rPr lang="en-US" sz="1600" b="1" dirty="0"/>
              <a:t>BioApp</a:t>
            </a:r>
          </a:p>
        </p:txBody>
      </p:sp>
      <p:sp>
        <p:nvSpPr>
          <p:cNvPr id="34" name="TextBox 33">
            <a:extLst>
              <a:ext uri="{FF2B5EF4-FFF2-40B4-BE49-F238E27FC236}">
                <a16:creationId xmlns:a16="http://schemas.microsoft.com/office/drawing/2014/main" id="{8681D5DC-8346-425B-9F93-1C1969B61E57}"/>
              </a:ext>
            </a:extLst>
          </p:cNvPr>
          <p:cNvSpPr txBox="1"/>
          <p:nvPr/>
        </p:nvSpPr>
        <p:spPr>
          <a:xfrm>
            <a:off x="9340059" y="3523200"/>
            <a:ext cx="1680366" cy="830997"/>
          </a:xfrm>
          <a:prstGeom prst="rect">
            <a:avLst/>
          </a:prstGeom>
          <a:solidFill>
            <a:schemeClr val="accent2">
              <a:lumMod val="20000"/>
              <a:lumOff val="80000"/>
            </a:schemeClr>
          </a:solidFill>
        </p:spPr>
        <p:txBody>
          <a:bodyPr wrap="square" rtlCol="0">
            <a:spAutoFit/>
          </a:bodyPr>
          <a:lstStyle/>
          <a:p>
            <a:r>
              <a:rPr lang="en-US" sz="1600" dirty="0"/>
              <a:t>Dr. </a:t>
            </a:r>
            <a:r>
              <a:rPr lang="en-US" sz="1600" dirty="0" err="1"/>
              <a:t>Ningning</a:t>
            </a:r>
            <a:r>
              <a:rPr lang="en-US" sz="1600" dirty="0"/>
              <a:t> Ma</a:t>
            </a:r>
          </a:p>
          <a:p>
            <a:r>
              <a:rPr lang="en-US" sz="1600" dirty="0"/>
              <a:t>Dr. Jinan Huang</a:t>
            </a:r>
          </a:p>
          <a:p>
            <a:pPr algn="ctr"/>
            <a:r>
              <a:rPr lang="en-US" sz="1600" b="1" dirty="0" err="1"/>
              <a:t>DingChi</a:t>
            </a:r>
            <a:endParaRPr lang="en-US" sz="1600" dirty="0"/>
          </a:p>
        </p:txBody>
      </p:sp>
    </p:spTree>
    <p:extLst>
      <p:ext uri="{BB962C8B-B14F-4D97-AF65-F5344CB8AC3E}">
        <p14:creationId xmlns:p14="http://schemas.microsoft.com/office/powerpoint/2010/main" val="248924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8C433C-89CF-4580-BA88-B7A853ECEC40}"/>
              </a:ext>
            </a:extLst>
          </p:cNvPr>
          <p:cNvSpPr txBox="1"/>
          <p:nvPr/>
        </p:nvSpPr>
        <p:spPr>
          <a:xfrm>
            <a:off x="1790700" y="384428"/>
            <a:ext cx="9001127" cy="584775"/>
          </a:xfrm>
          <a:prstGeom prst="rect">
            <a:avLst/>
          </a:prstGeom>
          <a:noFill/>
        </p:spPr>
        <p:txBody>
          <a:bodyPr wrap="square" rtlCol="0">
            <a:spAutoFit/>
          </a:bodyPr>
          <a:lstStyle/>
          <a:p>
            <a:r>
              <a:rPr lang="en-US" sz="3200" b="1" kern="1200" dirty="0">
                <a:solidFill>
                  <a:srgbClr val="0066FF"/>
                </a:solidFill>
                <a:latin typeface="+mn-lt"/>
                <a:ea typeface="+mn-ea"/>
                <a:cs typeface="+mn-cs"/>
              </a:rPr>
              <a:t>Partnership </a:t>
            </a:r>
            <a:r>
              <a:rPr lang="en-US" sz="3200" b="1" dirty="0">
                <a:solidFill>
                  <a:srgbClr val="0066FF"/>
                </a:solidFill>
              </a:rPr>
              <a:t>in </a:t>
            </a:r>
            <a:r>
              <a:rPr lang="en-US" sz="3200" b="1" kern="1200" dirty="0">
                <a:solidFill>
                  <a:srgbClr val="0066FF"/>
                </a:solidFill>
                <a:latin typeface="+mn-lt"/>
                <a:ea typeface="+mn-ea"/>
                <a:cs typeface="+mn-cs"/>
              </a:rPr>
              <a:t>ASF Vaccine Development </a:t>
            </a:r>
            <a:r>
              <a:rPr lang="en-US" sz="3200" b="1" dirty="0">
                <a:solidFill>
                  <a:srgbClr val="0066FF"/>
                </a:solidFill>
              </a:rPr>
              <a:t>for </a:t>
            </a:r>
            <a:r>
              <a:rPr lang="en-US" sz="3200" b="1" kern="1200" dirty="0">
                <a:solidFill>
                  <a:srgbClr val="0066FF"/>
                </a:solidFill>
                <a:latin typeface="+mn-lt"/>
                <a:ea typeface="+mn-ea"/>
                <a:cs typeface="+mn-cs"/>
              </a:rPr>
              <a:t>Africa </a:t>
            </a:r>
          </a:p>
        </p:txBody>
      </p:sp>
      <p:sp>
        <p:nvSpPr>
          <p:cNvPr id="3" name="TextBox 2">
            <a:extLst>
              <a:ext uri="{FF2B5EF4-FFF2-40B4-BE49-F238E27FC236}">
                <a16:creationId xmlns:a16="http://schemas.microsoft.com/office/drawing/2014/main" id="{E02A6A9B-DB27-47A6-AED8-CB085E8B7DBA}"/>
              </a:ext>
            </a:extLst>
          </p:cNvPr>
          <p:cNvSpPr txBox="1"/>
          <p:nvPr/>
        </p:nvSpPr>
        <p:spPr>
          <a:xfrm>
            <a:off x="361949" y="2536690"/>
            <a:ext cx="11287126" cy="400110"/>
          </a:xfrm>
          <a:prstGeom prst="rect">
            <a:avLst/>
          </a:prstGeom>
          <a:noFill/>
        </p:spPr>
        <p:txBody>
          <a:bodyPr wrap="square" rtlCol="0">
            <a:spAutoFit/>
          </a:bodyPr>
          <a:lstStyle/>
          <a:p>
            <a:r>
              <a:rPr lang="en-US" sz="2000" b="1" kern="1200" dirty="0">
                <a:solidFill>
                  <a:schemeClr val="tx1"/>
                </a:solidFill>
                <a:latin typeface="+mn-lt"/>
                <a:ea typeface="+mn-ea"/>
                <a:cs typeface="+mn-cs"/>
              </a:rPr>
              <a:t>Objective:</a:t>
            </a:r>
            <a:r>
              <a:rPr lang="en-US" sz="2000" kern="1200" dirty="0">
                <a:solidFill>
                  <a:schemeClr val="tx1"/>
                </a:solidFill>
                <a:latin typeface="+mn-lt"/>
                <a:ea typeface="+mn-ea"/>
                <a:cs typeface="+mn-cs"/>
              </a:rPr>
              <a:t>  </a:t>
            </a:r>
            <a:r>
              <a:rPr lang="en-US" sz="2000" dirty="0"/>
              <a:t>A </a:t>
            </a:r>
            <a:r>
              <a:rPr lang="en-US" sz="2000" kern="1200" dirty="0">
                <a:solidFill>
                  <a:schemeClr val="tx1"/>
                </a:solidFill>
                <a:latin typeface="+mn-lt"/>
                <a:ea typeface="+mn-ea"/>
                <a:cs typeface="+mn-cs"/>
              </a:rPr>
              <a:t>partnership to develop ASF vaccines specific for African countries </a:t>
            </a:r>
          </a:p>
        </p:txBody>
      </p:sp>
      <p:sp>
        <p:nvSpPr>
          <p:cNvPr id="4" name="TextBox 3">
            <a:extLst>
              <a:ext uri="{FF2B5EF4-FFF2-40B4-BE49-F238E27FC236}">
                <a16:creationId xmlns:a16="http://schemas.microsoft.com/office/drawing/2014/main" id="{EF750C57-1714-4842-AA56-C1E02978872E}"/>
              </a:ext>
            </a:extLst>
          </p:cNvPr>
          <p:cNvSpPr txBox="1"/>
          <p:nvPr/>
        </p:nvSpPr>
        <p:spPr>
          <a:xfrm>
            <a:off x="361949" y="1880773"/>
            <a:ext cx="12144778" cy="400110"/>
          </a:xfrm>
          <a:prstGeom prst="rect">
            <a:avLst/>
          </a:prstGeom>
          <a:noFill/>
        </p:spPr>
        <p:txBody>
          <a:bodyPr wrap="square" rtlCol="0">
            <a:spAutoFit/>
          </a:bodyPr>
          <a:lstStyle/>
          <a:p>
            <a:r>
              <a:rPr lang="en-US" sz="2000" b="1" kern="1200" dirty="0">
                <a:solidFill>
                  <a:schemeClr val="tx1"/>
                </a:solidFill>
                <a:latin typeface="+mn-lt"/>
                <a:ea typeface="+mn-ea"/>
                <a:cs typeface="+mn-cs"/>
              </a:rPr>
              <a:t>Unmet need</a:t>
            </a:r>
            <a:r>
              <a:rPr lang="en-US" sz="2000" kern="1200" dirty="0">
                <a:solidFill>
                  <a:schemeClr val="tx1"/>
                </a:solidFill>
                <a:latin typeface="+mn-lt"/>
                <a:ea typeface="+mn-ea"/>
                <a:cs typeface="+mn-cs"/>
              </a:rPr>
              <a:t>:  Most current experimental ASF vaccines are being developed for Asian countries (genotype II) </a:t>
            </a:r>
          </a:p>
        </p:txBody>
      </p:sp>
      <p:sp>
        <p:nvSpPr>
          <p:cNvPr id="5" name="TextBox 4">
            <a:extLst>
              <a:ext uri="{FF2B5EF4-FFF2-40B4-BE49-F238E27FC236}">
                <a16:creationId xmlns:a16="http://schemas.microsoft.com/office/drawing/2014/main" id="{B41C617B-1795-47F7-B34E-A1790CAFC0B5}"/>
              </a:ext>
            </a:extLst>
          </p:cNvPr>
          <p:cNvSpPr txBox="1"/>
          <p:nvPr/>
        </p:nvSpPr>
        <p:spPr>
          <a:xfrm>
            <a:off x="1014411" y="3429000"/>
            <a:ext cx="10163178" cy="461665"/>
          </a:xfrm>
          <a:prstGeom prst="rect">
            <a:avLst/>
          </a:prstGeom>
          <a:noFill/>
        </p:spPr>
        <p:txBody>
          <a:bodyPr wrap="square" rtlCol="0">
            <a:spAutoFit/>
          </a:bodyPr>
          <a:lstStyle/>
          <a:p>
            <a:r>
              <a:rPr lang="en-US" sz="2400" dirty="0"/>
              <a:t>We are looking for partners in ASF research and vaccine development for Africa </a:t>
            </a:r>
            <a:endParaRPr lang="en-US" sz="2400" kern="1200" dirty="0">
              <a:solidFill>
                <a:schemeClr val="tx1"/>
              </a:solidFill>
              <a:latin typeface="+mn-lt"/>
              <a:ea typeface="+mn-ea"/>
              <a:cs typeface="+mn-cs"/>
            </a:endParaRPr>
          </a:p>
        </p:txBody>
      </p:sp>
      <p:sp>
        <p:nvSpPr>
          <p:cNvPr id="6" name="Rectangle 5">
            <a:extLst>
              <a:ext uri="{FF2B5EF4-FFF2-40B4-BE49-F238E27FC236}">
                <a16:creationId xmlns:a16="http://schemas.microsoft.com/office/drawing/2014/main" id="{C96CC8C5-DDC6-43A5-8FB1-CD961414D866}"/>
              </a:ext>
            </a:extLst>
          </p:cNvPr>
          <p:cNvSpPr/>
          <p:nvPr/>
        </p:nvSpPr>
        <p:spPr>
          <a:xfrm>
            <a:off x="1673327" y="4304974"/>
            <a:ext cx="8235743" cy="1938992"/>
          </a:xfrm>
          <a:prstGeom prst="rect">
            <a:avLst/>
          </a:prstGeom>
        </p:spPr>
        <p:txBody>
          <a:bodyPr wrap="square">
            <a:spAutoFit/>
          </a:bodyPr>
          <a:lstStyle/>
          <a:p>
            <a:r>
              <a:rPr lang="en-US" sz="2000" dirty="0"/>
              <a:t>Jishu Shi</a:t>
            </a:r>
          </a:p>
          <a:p>
            <a:r>
              <a:rPr lang="en-US" sz="2000" dirty="0"/>
              <a:t>Professor and Director</a:t>
            </a:r>
          </a:p>
          <a:p>
            <a:r>
              <a:rPr lang="en-US" sz="2000" dirty="0"/>
              <a:t>Center for Vaccine Evaluation</a:t>
            </a:r>
          </a:p>
          <a:p>
            <a:r>
              <a:rPr lang="en-US" sz="2000" dirty="0"/>
              <a:t>College of Veterinary Medicine, Kansas State University</a:t>
            </a:r>
          </a:p>
          <a:p>
            <a:r>
              <a:rPr lang="en-US" sz="2000" dirty="0"/>
              <a:t>1620 Denison Avenue, Manhattan, KS 66506, USA</a:t>
            </a:r>
          </a:p>
          <a:p>
            <a:r>
              <a:rPr lang="en-US" sz="2000" dirty="0"/>
              <a:t>WhatsApp: +17854776977     Email: jshi@ksu.edu  </a:t>
            </a:r>
            <a:r>
              <a:rPr lang="en-US" sz="2000" dirty="0">
                <a:solidFill>
                  <a:srgbClr val="0066FF"/>
                </a:solidFill>
              </a:rPr>
              <a:t>or</a:t>
            </a:r>
            <a:r>
              <a:rPr lang="en-US" sz="2000" dirty="0"/>
              <a:t> jishu.shi@fao.org</a:t>
            </a:r>
          </a:p>
        </p:txBody>
      </p:sp>
      <p:sp>
        <p:nvSpPr>
          <p:cNvPr id="7" name="TextBox 6">
            <a:extLst>
              <a:ext uri="{FF2B5EF4-FFF2-40B4-BE49-F238E27FC236}">
                <a16:creationId xmlns:a16="http://schemas.microsoft.com/office/drawing/2014/main" id="{6F0A0035-F15A-42CB-861E-230C1CCC85C3}"/>
              </a:ext>
            </a:extLst>
          </p:cNvPr>
          <p:cNvSpPr txBox="1"/>
          <p:nvPr/>
        </p:nvSpPr>
        <p:spPr>
          <a:xfrm>
            <a:off x="477019" y="4276369"/>
            <a:ext cx="1313681" cy="400110"/>
          </a:xfrm>
          <a:prstGeom prst="rect">
            <a:avLst/>
          </a:prstGeom>
          <a:noFill/>
        </p:spPr>
        <p:txBody>
          <a:bodyPr wrap="square" rtlCol="0">
            <a:spAutoFit/>
          </a:bodyPr>
          <a:lstStyle/>
          <a:p>
            <a:r>
              <a:rPr lang="en-US" sz="2000" b="1" dirty="0"/>
              <a:t>Contact:</a:t>
            </a:r>
          </a:p>
        </p:txBody>
      </p:sp>
    </p:spTree>
    <p:extLst>
      <p:ext uri="{BB962C8B-B14F-4D97-AF65-F5344CB8AC3E}">
        <p14:creationId xmlns:p14="http://schemas.microsoft.com/office/powerpoint/2010/main" val="397347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B28620-9D39-4F9D-8718-728CF506D00C}"/>
              </a:ext>
            </a:extLst>
          </p:cNvPr>
          <p:cNvSpPr txBox="1"/>
          <p:nvPr/>
        </p:nvSpPr>
        <p:spPr>
          <a:xfrm>
            <a:off x="3327607" y="590550"/>
            <a:ext cx="5689186" cy="584775"/>
          </a:xfrm>
          <a:prstGeom prst="rect">
            <a:avLst/>
          </a:prstGeom>
          <a:noFill/>
        </p:spPr>
        <p:txBody>
          <a:bodyPr wrap="none" rtlCol="0">
            <a:spAutoFit/>
          </a:bodyPr>
          <a:lstStyle/>
          <a:p>
            <a:r>
              <a:rPr lang="en-US" sz="3200" b="1" dirty="0">
                <a:solidFill>
                  <a:srgbClr val="0066FF"/>
                </a:solidFill>
              </a:rPr>
              <a:t>ASF Subunit Vaccine Consortium</a:t>
            </a:r>
          </a:p>
        </p:txBody>
      </p:sp>
      <p:sp>
        <p:nvSpPr>
          <p:cNvPr id="4" name="TextBox 3">
            <a:extLst>
              <a:ext uri="{FF2B5EF4-FFF2-40B4-BE49-F238E27FC236}">
                <a16:creationId xmlns:a16="http://schemas.microsoft.com/office/drawing/2014/main" id="{40F0B653-0618-410B-9234-0197ADEBF2C9}"/>
              </a:ext>
            </a:extLst>
          </p:cNvPr>
          <p:cNvSpPr txBox="1"/>
          <p:nvPr/>
        </p:nvSpPr>
        <p:spPr>
          <a:xfrm>
            <a:off x="477019" y="1971675"/>
            <a:ext cx="11390362" cy="1631216"/>
          </a:xfrm>
          <a:prstGeom prst="rect">
            <a:avLst/>
          </a:prstGeom>
          <a:noFill/>
        </p:spPr>
        <p:txBody>
          <a:bodyPr wrap="none" rtlCol="0">
            <a:spAutoFit/>
          </a:bodyPr>
          <a:lstStyle/>
          <a:p>
            <a:r>
              <a:rPr lang="en-US" sz="2000" b="1" dirty="0"/>
              <a:t>Members/Stakeholders</a:t>
            </a:r>
            <a:r>
              <a:rPr lang="en-US" sz="2000" dirty="0"/>
              <a:t>:           ASF vaccine researchers and sponsors</a:t>
            </a:r>
          </a:p>
          <a:p>
            <a:endParaRPr lang="en-US" sz="2000" dirty="0"/>
          </a:p>
          <a:p>
            <a:r>
              <a:rPr lang="en-US" sz="2000" b="1" dirty="0"/>
              <a:t>What we do</a:t>
            </a:r>
            <a:r>
              <a:rPr lang="en-US" sz="2000" dirty="0"/>
              <a:t>:	share information on ASF subunit vaccines that did not induce protective immunity in pigs</a:t>
            </a:r>
          </a:p>
          <a:p>
            <a:endParaRPr lang="en-US" sz="2000" dirty="0"/>
          </a:p>
          <a:p>
            <a:r>
              <a:rPr lang="en-US" sz="2000" b="1" dirty="0"/>
              <a:t>Objective</a:t>
            </a:r>
            <a:r>
              <a:rPr lang="en-US" sz="2000" dirty="0"/>
              <a:t>:	Reduce the waste of research efforts, time, and funds on ASF vaccine development</a:t>
            </a:r>
          </a:p>
        </p:txBody>
      </p:sp>
      <p:sp>
        <p:nvSpPr>
          <p:cNvPr id="5" name="TextBox 4">
            <a:extLst>
              <a:ext uri="{FF2B5EF4-FFF2-40B4-BE49-F238E27FC236}">
                <a16:creationId xmlns:a16="http://schemas.microsoft.com/office/drawing/2014/main" id="{EF111C35-115E-4F7F-8ED9-5AF08196D03F}"/>
              </a:ext>
            </a:extLst>
          </p:cNvPr>
          <p:cNvSpPr txBox="1"/>
          <p:nvPr/>
        </p:nvSpPr>
        <p:spPr>
          <a:xfrm>
            <a:off x="477019" y="4104919"/>
            <a:ext cx="1072666" cy="400110"/>
          </a:xfrm>
          <a:prstGeom prst="rect">
            <a:avLst/>
          </a:prstGeom>
          <a:noFill/>
        </p:spPr>
        <p:txBody>
          <a:bodyPr wrap="none" rtlCol="0">
            <a:spAutoFit/>
          </a:bodyPr>
          <a:lstStyle/>
          <a:p>
            <a:r>
              <a:rPr lang="en-US" sz="2000" b="1" dirty="0"/>
              <a:t>Contact:</a:t>
            </a:r>
          </a:p>
        </p:txBody>
      </p:sp>
      <p:sp>
        <p:nvSpPr>
          <p:cNvPr id="6" name="Rectangle 5">
            <a:extLst>
              <a:ext uri="{FF2B5EF4-FFF2-40B4-BE49-F238E27FC236}">
                <a16:creationId xmlns:a16="http://schemas.microsoft.com/office/drawing/2014/main" id="{E44E8DA3-4339-42AB-AB20-0870EAECA4FB}"/>
              </a:ext>
            </a:extLst>
          </p:cNvPr>
          <p:cNvSpPr/>
          <p:nvPr/>
        </p:nvSpPr>
        <p:spPr>
          <a:xfrm>
            <a:off x="2346532" y="4104919"/>
            <a:ext cx="8235743" cy="1938992"/>
          </a:xfrm>
          <a:prstGeom prst="rect">
            <a:avLst/>
          </a:prstGeom>
        </p:spPr>
        <p:txBody>
          <a:bodyPr wrap="square">
            <a:spAutoFit/>
          </a:bodyPr>
          <a:lstStyle/>
          <a:p>
            <a:r>
              <a:rPr lang="en-US" sz="2000" dirty="0"/>
              <a:t>Jishu Shi</a:t>
            </a:r>
          </a:p>
          <a:p>
            <a:r>
              <a:rPr lang="en-US" sz="2000" dirty="0"/>
              <a:t>Professor and Director</a:t>
            </a:r>
          </a:p>
          <a:p>
            <a:r>
              <a:rPr lang="en-US" sz="2000" dirty="0"/>
              <a:t>Center for Vaccine Evaluation</a:t>
            </a:r>
          </a:p>
          <a:p>
            <a:r>
              <a:rPr lang="en-US" sz="2000" dirty="0"/>
              <a:t>College of Veterinary Medicine, Kansas State University</a:t>
            </a:r>
          </a:p>
          <a:p>
            <a:r>
              <a:rPr lang="en-US" sz="2000" dirty="0"/>
              <a:t>1620 Denison Avenue, Manhattan, KS 66506, USA</a:t>
            </a:r>
          </a:p>
          <a:p>
            <a:r>
              <a:rPr lang="en-US" sz="2000" dirty="0"/>
              <a:t>WhatsApp: +17854776977     Email: jshi@ksu.edu  </a:t>
            </a:r>
            <a:r>
              <a:rPr lang="en-US" sz="2000" dirty="0">
                <a:solidFill>
                  <a:srgbClr val="0066FF"/>
                </a:solidFill>
              </a:rPr>
              <a:t>or</a:t>
            </a:r>
            <a:r>
              <a:rPr lang="en-US" sz="2000" dirty="0"/>
              <a:t> jishu.shi@fao.org</a:t>
            </a:r>
          </a:p>
        </p:txBody>
      </p:sp>
    </p:spTree>
    <p:extLst>
      <p:ext uri="{BB962C8B-B14F-4D97-AF65-F5344CB8AC3E}">
        <p14:creationId xmlns:p14="http://schemas.microsoft.com/office/powerpoint/2010/main" val="9084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0367E-E421-4FEA-A271-EC7748196FF2}"/>
              </a:ext>
            </a:extLst>
          </p:cNvPr>
          <p:cNvSpPr txBox="1"/>
          <p:nvPr/>
        </p:nvSpPr>
        <p:spPr>
          <a:xfrm>
            <a:off x="3411152" y="165409"/>
            <a:ext cx="5068503" cy="954107"/>
          </a:xfrm>
          <a:prstGeom prst="rect">
            <a:avLst/>
          </a:prstGeom>
          <a:noFill/>
        </p:spPr>
        <p:txBody>
          <a:bodyPr wrap="none" rtlCol="0">
            <a:spAutoFit/>
          </a:bodyPr>
          <a:lstStyle/>
          <a:p>
            <a:r>
              <a:rPr lang="en-US" sz="2800" b="1" dirty="0">
                <a:solidFill>
                  <a:srgbClr val="0066FF"/>
                </a:solidFill>
              </a:rPr>
              <a:t>GARA 2023 Asia ASF Workshop </a:t>
            </a:r>
          </a:p>
          <a:p>
            <a:r>
              <a:rPr lang="en-US" sz="2800" b="1" dirty="0">
                <a:solidFill>
                  <a:srgbClr val="0066FF"/>
                </a:solidFill>
              </a:rPr>
              <a:t>(Beijing, September 17-20, 2023)</a:t>
            </a:r>
          </a:p>
        </p:txBody>
      </p:sp>
      <p:sp>
        <p:nvSpPr>
          <p:cNvPr id="4" name="Rectangle 3">
            <a:extLst>
              <a:ext uri="{FF2B5EF4-FFF2-40B4-BE49-F238E27FC236}">
                <a16:creationId xmlns:a16="http://schemas.microsoft.com/office/drawing/2014/main" id="{F92FFCC6-094C-4512-8573-95302245A101}"/>
              </a:ext>
            </a:extLst>
          </p:cNvPr>
          <p:cNvSpPr/>
          <p:nvPr/>
        </p:nvSpPr>
        <p:spPr>
          <a:xfrm>
            <a:off x="404812" y="1541562"/>
            <a:ext cx="11515985" cy="5078313"/>
          </a:xfrm>
          <a:prstGeom prst="rect">
            <a:avLst/>
          </a:prstGeom>
        </p:spPr>
        <p:txBody>
          <a:bodyPr wrap="square">
            <a:spAutoFit/>
          </a:bodyPr>
          <a:lstStyle/>
          <a:p>
            <a:r>
              <a:rPr lang="en-US" dirty="0"/>
              <a:t>The U.S.-China Center for Animal Health at Kansas State University will partner with the Global African Swine Fever Research Alliance (GARA) and Chinese Veterinary Drug Association (CVDA) to host the GARA Scientific Workshop in Beijing on September 17-20, 2023. This ASF workshop is supported by a grant from the USDA Foreign Agriculture Service (FAS) and USDA Agricultural Research Service (ARS).</a:t>
            </a:r>
          </a:p>
          <a:p>
            <a:endParaRPr lang="en-US" dirty="0"/>
          </a:p>
          <a:p>
            <a:r>
              <a:rPr lang="en-US" dirty="0"/>
              <a:t>The objective of this workshop is to provide a platform for the best ASF researchers around the world to get together and share their knowledge and expertise on ASF control and prevention. Working with GARA, CVDA, and USDA ARS, we plan to invite 20 ASF researchers from China and 20 ASF researchers outside China. The attendees will meet in Beijing to: </a:t>
            </a:r>
          </a:p>
          <a:p>
            <a:endParaRPr lang="en-US" dirty="0"/>
          </a:p>
          <a:p>
            <a:pPr marL="342900" indent="-342900">
              <a:buFont typeface="+mj-lt"/>
              <a:buAutoNum type="arabicPeriod"/>
            </a:pPr>
            <a:r>
              <a:rPr lang="en-US" dirty="0"/>
              <a:t>discuss ASF Research in China/Asia and around the world, and identify knowledge gaps and opportunities for future collaboration; </a:t>
            </a:r>
          </a:p>
          <a:p>
            <a:pPr marL="342900" indent="-342900">
              <a:buFont typeface="+mj-lt"/>
              <a:buAutoNum type="arabicPeriod"/>
            </a:pPr>
            <a:r>
              <a:rPr lang="en-US" dirty="0"/>
              <a:t>share the lessons and experiences learned from China and other Asian countries, especially </a:t>
            </a:r>
          </a:p>
          <a:p>
            <a:pPr marL="800100" lvl="1" indent="-342900">
              <a:buFont typeface="+mj-lt"/>
              <a:buAutoNum type="arabicParenR"/>
            </a:pPr>
            <a:r>
              <a:rPr lang="en-US" dirty="0"/>
              <a:t>what we would do differently in the last fours years had we known in July 2018 how ASF would spread in China/Asia?</a:t>
            </a:r>
          </a:p>
          <a:p>
            <a:pPr marL="800100" lvl="1" indent="-342900">
              <a:buFont typeface="+mj-lt"/>
              <a:buAutoNum type="arabicParenR"/>
            </a:pPr>
            <a:r>
              <a:rPr lang="en-US" dirty="0"/>
              <a:t>what types of research are needed in order to have more effective tools and resources for ASF control and prevention in Asia, Africa, and Europe?</a:t>
            </a:r>
          </a:p>
          <a:p>
            <a:pPr marL="342900" indent="-342900">
              <a:buFont typeface="+mj-lt"/>
              <a:buAutoNum type="arabicPeriod"/>
            </a:pPr>
            <a:r>
              <a:rPr lang="en-US" dirty="0"/>
              <a:t>foster ASF research collaborations among meeting attendees in areas of vaccine development, diagnostic tool evaluation, and epidemiology training.</a:t>
            </a:r>
          </a:p>
        </p:txBody>
      </p:sp>
      <p:pic>
        <p:nvPicPr>
          <p:cNvPr id="5" name="Picture 4">
            <a:extLst>
              <a:ext uri="{FF2B5EF4-FFF2-40B4-BE49-F238E27FC236}">
                <a16:creationId xmlns:a16="http://schemas.microsoft.com/office/drawing/2014/main" id="{9EB59015-F661-4C26-832D-18CC9442C3CE}"/>
              </a:ext>
            </a:extLst>
          </p:cNvPr>
          <p:cNvPicPr>
            <a:picLocks noChangeAspect="1"/>
          </p:cNvPicPr>
          <p:nvPr/>
        </p:nvPicPr>
        <p:blipFill>
          <a:blip r:embed="rId2"/>
          <a:stretch>
            <a:fillRect/>
          </a:stretch>
        </p:blipFill>
        <p:spPr>
          <a:xfrm>
            <a:off x="10453428" y="60106"/>
            <a:ext cx="1591194" cy="1481456"/>
          </a:xfrm>
          <a:prstGeom prst="rect">
            <a:avLst/>
          </a:prstGeom>
        </p:spPr>
      </p:pic>
      <p:pic>
        <p:nvPicPr>
          <p:cNvPr id="6" name="Picture 5">
            <a:extLst>
              <a:ext uri="{FF2B5EF4-FFF2-40B4-BE49-F238E27FC236}">
                <a16:creationId xmlns:a16="http://schemas.microsoft.com/office/drawing/2014/main" id="{DC3BCB61-84D3-48BF-812F-FD13EF88506A}"/>
              </a:ext>
            </a:extLst>
          </p:cNvPr>
          <p:cNvPicPr>
            <a:picLocks noChangeAspect="1"/>
          </p:cNvPicPr>
          <p:nvPr/>
        </p:nvPicPr>
        <p:blipFill>
          <a:blip r:embed="rId3"/>
          <a:stretch>
            <a:fillRect/>
          </a:stretch>
        </p:blipFill>
        <p:spPr>
          <a:xfrm>
            <a:off x="-9526" y="66675"/>
            <a:ext cx="1285876" cy="1285876"/>
          </a:xfrm>
          <a:prstGeom prst="rect">
            <a:avLst/>
          </a:prstGeom>
        </p:spPr>
      </p:pic>
    </p:spTree>
    <p:extLst>
      <p:ext uri="{BB962C8B-B14F-4D97-AF65-F5344CB8AC3E}">
        <p14:creationId xmlns:p14="http://schemas.microsoft.com/office/powerpoint/2010/main" val="242126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F74B3A-E07F-462A-80D1-E30368F7960A}"/>
              </a:ext>
            </a:extLst>
          </p:cNvPr>
          <p:cNvSpPr txBox="1"/>
          <p:nvPr/>
        </p:nvSpPr>
        <p:spPr>
          <a:xfrm>
            <a:off x="1964285" y="266951"/>
            <a:ext cx="8484310" cy="1200329"/>
          </a:xfrm>
          <a:prstGeom prst="rect">
            <a:avLst/>
          </a:prstGeom>
          <a:noFill/>
        </p:spPr>
        <p:txBody>
          <a:bodyPr wrap="none" rtlCol="0">
            <a:spAutoFit/>
          </a:bodyPr>
          <a:lstStyle/>
          <a:p>
            <a:pPr algn="ctr"/>
            <a:r>
              <a:rPr lang="en-US" sz="3600" b="1" dirty="0">
                <a:solidFill>
                  <a:srgbClr val="0066FF"/>
                </a:solidFill>
              </a:rPr>
              <a:t>12 ASF vaccine animal studies and 320 pigs </a:t>
            </a:r>
          </a:p>
          <a:p>
            <a:pPr algn="ctr"/>
            <a:r>
              <a:rPr lang="en-US" sz="3600" b="1" dirty="0">
                <a:solidFill>
                  <a:srgbClr val="0066FF"/>
                </a:solidFill>
              </a:rPr>
              <a:t>2019-2022 </a:t>
            </a:r>
          </a:p>
        </p:txBody>
      </p:sp>
      <p:sp>
        <p:nvSpPr>
          <p:cNvPr id="3" name="TextBox 2">
            <a:extLst>
              <a:ext uri="{FF2B5EF4-FFF2-40B4-BE49-F238E27FC236}">
                <a16:creationId xmlns:a16="http://schemas.microsoft.com/office/drawing/2014/main" id="{A57B6042-A181-424C-8DE3-1498CAE0167D}"/>
              </a:ext>
            </a:extLst>
          </p:cNvPr>
          <p:cNvSpPr txBox="1"/>
          <p:nvPr/>
        </p:nvSpPr>
        <p:spPr>
          <a:xfrm>
            <a:off x="803130" y="1750977"/>
            <a:ext cx="3459280" cy="1754326"/>
          </a:xfrm>
          <a:prstGeom prst="rect">
            <a:avLst/>
          </a:prstGeom>
          <a:noFill/>
        </p:spPr>
        <p:txBody>
          <a:bodyPr wrap="none" rtlCol="0">
            <a:spAutoFit/>
          </a:bodyPr>
          <a:lstStyle/>
          <a:p>
            <a:r>
              <a:rPr lang="en-US" b="1" dirty="0">
                <a:solidFill>
                  <a:srgbClr val="0066FF"/>
                </a:solidFill>
              </a:rPr>
              <a:t>ASF Viruses:</a:t>
            </a:r>
            <a:r>
              <a:rPr lang="en-US" b="1" dirty="0"/>
              <a:t>  	</a:t>
            </a:r>
          </a:p>
          <a:p>
            <a:r>
              <a:rPr lang="en-US" dirty="0"/>
              <a:t>Georgia 2007 (Genotype 2)</a:t>
            </a:r>
          </a:p>
          <a:p>
            <a:r>
              <a:rPr lang="en-US" dirty="0"/>
              <a:t>Vietnam 2019 (Genotype 2)</a:t>
            </a:r>
          </a:p>
          <a:p>
            <a:r>
              <a:rPr lang="en-US" dirty="0"/>
              <a:t>OURT88/1 (Genotype 1)</a:t>
            </a:r>
          </a:p>
          <a:p>
            <a:endParaRPr lang="en-US" b="1" dirty="0"/>
          </a:p>
          <a:p>
            <a:r>
              <a:rPr lang="en-US" dirty="0"/>
              <a:t>Challenge dose: IM, 0.1-100 HAD</a:t>
            </a:r>
            <a:r>
              <a:rPr lang="en-US" sz="1100" dirty="0"/>
              <a:t>50</a:t>
            </a:r>
            <a:endParaRPr lang="en-US" dirty="0"/>
          </a:p>
        </p:txBody>
      </p:sp>
      <p:sp>
        <p:nvSpPr>
          <p:cNvPr id="4" name="TextBox 3">
            <a:extLst>
              <a:ext uri="{FF2B5EF4-FFF2-40B4-BE49-F238E27FC236}">
                <a16:creationId xmlns:a16="http://schemas.microsoft.com/office/drawing/2014/main" id="{00E816DB-ADB9-478B-9EF0-D3E80BD0F757}"/>
              </a:ext>
            </a:extLst>
          </p:cNvPr>
          <p:cNvSpPr txBox="1"/>
          <p:nvPr/>
        </p:nvSpPr>
        <p:spPr>
          <a:xfrm>
            <a:off x="4548903" y="1727895"/>
            <a:ext cx="2391745" cy="1754326"/>
          </a:xfrm>
          <a:prstGeom prst="rect">
            <a:avLst/>
          </a:prstGeom>
          <a:noFill/>
        </p:spPr>
        <p:txBody>
          <a:bodyPr wrap="none" rtlCol="0">
            <a:spAutoFit/>
          </a:bodyPr>
          <a:lstStyle/>
          <a:p>
            <a:r>
              <a:rPr lang="en-US" b="1" dirty="0">
                <a:solidFill>
                  <a:srgbClr val="0066FF"/>
                </a:solidFill>
              </a:rPr>
              <a:t>Experimental Vaccines:</a:t>
            </a:r>
          </a:p>
          <a:p>
            <a:r>
              <a:rPr lang="en-US" dirty="0"/>
              <a:t>DNA vaccines</a:t>
            </a:r>
          </a:p>
          <a:p>
            <a:r>
              <a:rPr lang="en-US" b="1" dirty="0"/>
              <a:t>Subunit vaccines</a:t>
            </a:r>
          </a:p>
          <a:p>
            <a:r>
              <a:rPr lang="en-US" dirty="0"/>
              <a:t>Gene-deleted mutants</a:t>
            </a:r>
          </a:p>
          <a:p>
            <a:r>
              <a:rPr lang="en-US" b="1" dirty="0"/>
              <a:t>Live attenuated viruses</a:t>
            </a:r>
          </a:p>
          <a:p>
            <a:endParaRPr lang="en-US" b="1" dirty="0"/>
          </a:p>
        </p:txBody>
      </p:sp>
      <p:sp>
        <p:nvSpPr>
          <p:cNvPr id="5" name="TextBox 4">
            <a:extLst>
              <a:ext uri="{FF2B5EF4-FFF2-40B4-BE49-F238E27FC236}">
                <a16:creationId xmlns:a16="http://schemas.microsoft.com/office/drawing/2014/main" id="{D84123D6-197F-4FB3-B5E6-BEECE825DAE4}"/>
              </a:ext>
            </a:extLst>
          </p:cNvPr>
          <p:cNvSpPr txBox="1"/>
          <p:nvPr/>
        </p:nvSpPr>
        <p:spPr>
          <a:xfrm>
            <a:off x="8299390" y="1750977"/>
            <a:ext cx="2915670" cy="1200329"/>
          </a:xfrm>
          <a:prstGeom prst="rect">
            <a:avLst/>
          </a:prstGeom>
          <a:noFill/>
        </p:spPr>
        <p:txBody>
          <a:bodyPr wrap="none" rtlCol="0">
            <a:spAutoFit/>
          </a:bodyPr>
          <a:lstStyle/>
          <a:p>
            <a:r>
              <a:rPr lang="en-US" b="1" dirty="0">
                <a:solidFill>
                  <a:srgbClr val="0066FF"/>
                </a:solidFill>
              </a:rPr>
              <a:t>Objectives of Animal Studies</a:t>
            </a:r>
          </a:p>
          <a:p>
            <a:r>
              <a:rPr lang="en-US" dirty="0"/>
              <a:t>ASFV virulence titration</a:t>
            </a:r>
          </a:p>
          <a:p>
            <a:r>
              <a:rPr lang="en-US" dirty="0"/>
              <a:t>Vaccine safety</a:t>
            </a:r>
          </a:p>
          <a:p>
            <a:r>
              <a:rPr lang="en-US" dirty="0"/>
              <a:t>Vaccine efficacy</a:t>
            </a:r>
          </a:p>
        </p:txBody>
      </p:sp>
      <p:sp>
        <p:nvSpPr>
          <p:cNvPr id="6" name="TextBox 5">
            <a:extLst>
              <a:ext uri="{FF2B5EF4-FFF2-40B4-BE49-F238E27FC236}">
                <a16:creationId xmlns:a16="http://schemas.microsoft.com/office/drawing/2014/main" id="{2AF8DA10-E340-422F-95AA-0798CC8192EA}"/>
              </a:ext>
            </a:extLst>
          </p:cNvPr>
          <p:cNvSpPr txBox="1"/>
          <p:nvPr/>
        </p:nvSpPr>
        <p:spPr>
          <a:xfrm>
            <a:off x="714147" y="3680285"/>
            <a:ext cx="4657557" cy="646331"/>
          </a:xfrm>
          <a:prstGeom prst="rect">
            <a:avLst/>
          </a:prstGeom>
          <a:noFill/>
        </p:spPr>
        <p:txBody>
          <a:bodyPr wrap="none" rtlCol="0">
            <a:spAutoFit/>
          </a:bodyPr>
          <a:lstStyle/>
          <a:p>
            <a:r>
              <a:rPr lang="en-US" b="1" dirty="0">
                <a:solidFill>
                  <a:srgbClr val="0066FF"/>
                </a:solidFill>
              </a:rPr>
              <a:t>Pigs:</a:t>
            </a:r>
          </a:p>
          <a:p>
            <a:r>
              <a:rPr lang="en-US" dirty="0"/>
              <a:t>3-6 weeks old, female, from commercial farms </a:t>
            </a:r>
          </a:p>
        </p:txBody>
      </p:sp>
      <p:pic>
        <p:nvPicPr>
          <p:cNvPr id="7" name="Picture 6">
            <a:extLst>
              <a:ext uri="{FF2B5EF4-FFF2-40B4-BE49-F238E27FC236}">
                <a16:creationId xmlns:a16="http://schemas.microsoft.com/office/drawing/2014/main" id="{1679FD73-9CCE-4969-9723-60C2305CF1D1}"/>
              </a:ext>
            </a:extLst>
          </p:cNvPr>
          <p:cNvPicPr>
            <a:picLocks noChangeAspect="1"/>
          </p:cNvPicPr>
          <p:nvPr/>
        </p:nvPicPr>
        <p:blipFill>
          <a:blip r:embed="rId2"/>
          <a:stretch>
            <a:fillRect/>
          </a:stretch>
        </p:blipFill>
        <p:spPr>
          <a:xfrm>
            <a:off x="1190625" y="4423502"/>
            <a:ext cx="3133725" cy="2188355"/>
          </a:xfrm>
          <a:prstGeom prst="rect">
            <a:avLst/>
          </a:prstGeom>
        </p:spPr>
      </p:pic>
      <p:pic>
        <p:nvPicPr>
          <p:cNvPr id="8" name="Picture 7">
            <a:extLst>
              <a:ext uri="{FF2B5EF4-FFF2-40B4-BE49-F238E27FC236}">
                <a16:creationId xmlns:a16="http://schemas.microsoft.com/office/drawing/2014/main" id="{5B5DE467-409D-4DAE-9379-96A1E8F5EBA1}"/>
              </a:ext>
            </a:extLst>
          </p:cNvPr>
          <p:cNvPicPr>
            <a:picLocks noChangeAspect="1"/>
          </p:cNvPicPr>
          <p:nvPr/>
        </p:nvPicPr>
        <p:blipFill>
          <a:blip r:embed="rId3"/>
          <a:stretch>
            <a:fillRect/>
          </a:stretch>
        </p:blipFill>
        <p:spPr>
          <a:xfrm>
            <a:off x="5485494" y="4672865"/>
            <a:ext cx="6449727" cy="1754326"/>
          </a:xfrm>
          <a:prstGeom prst="rect">
            <a:avLst/>
          </a:prstGeom>
        </p:spPr>
      </p:pic>
      <p:sp>
        <p:nvSpPr>
          <p:cNvPr id="9" name="TextBox 8">
            <a:extLst>
              <a:ext uri="{FF2B5EF4-FFF2-40B4-BE49-F238E27FC236}">
                <a16:creationId xmlns:a16="http://schemas.microsoft.com/office/drawing/2014/main" id="{310B5D83-719E-4CA5-9374-DB8EF9E9D780}"/>
              </a:ext>
            </a:extLst>
          </p:cNvPr>
          <p:cNvSpPr txBox="1"/>
          <p:nvPr/>
        </p:nvSpPr>
        <p:spPr>
          <a:xfrm>
            <a:off x="5901640" y="4141950"/>
            <a:ext cx="5354479" cy="369332"/>
          </a:xfrm>
          <a:prstGeom prst="rect">
            <a:avLst/>
          </a:prstGeom>
          <a:noFill/>
        </p:spPr>
        <p:txBody>
          <a:bodyPr wrap="none" rtlCol="0">
            <a:spAutoFit/>
          </a:bodyPr>
          <a:lstStyle/>
          <a:p>
            <a:r>
              <a:rPr lang="en-US" b="1" dirty="0">
                <a:solidFill>
                  <a:srgbClr val="0066FF"/>
                </a:solidFill>
              </a:rPr>
              <a:t>Biosecurity Research Institute, Kansas State University</a:t>
            </a:r>
          </a:p>
        </p:txBody>
      </p:sp>
    </p:spTree>
    <p:extLst>
      <p:ext uri="{BB962C8B-B14F-4D97-AF65-F5344CB8AC3E}">
        <p14:creationId xmlns:p14="http://schemas.microsoft.com/office/powerpoint/2010/main" val="294077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6D63B-5E21-47F9-A925-4C85ACCF6C1C}"/>
              </a:ext>
            </a:extLst>
          </p:cNvPr>
          <p:cNvSpPr/>
          <p:nvPr/>
        </p:nvSpPr>
        <p:spPr>
          <a:xfrm>
            <a:off x="638713" y="2608235"/>
            <a:ext cx="11191337" cy="3062589"/>
          </a:xfrm>
          <a:prstGeom prst="rect">
            <a:avLst/>
          </a:prstGeom>
        </p:spPr>
        <p:txBody>
          <a:bodyPr wrap="square">
            <a:spAutoFit/>
          </a:bodyPr>
          <a:lstStyle/>
          <a:p>
            <a:r>
              <a:rPr lang="en-US" sz="2400" dirty="0"/>
              <a:t>2/6 pigs survived (DPC21) the </a:t>
            </a:r>
            <a:r>
              <a:rPr lang="en-US" sz="2400" b="1" dirty="0"/>
              <a:t>IM challenge </a:t>
            </a:r>
            <a:r>
              <a:rPr lang="en-US" sz="2400" dirty="0"/>
              <a:t>with ASFV Vietnam19 (Ct35 &amp; Ct39);</a:t>
            </a:r>
          </a:p>
          <a:p>
            <a:r>
              <a:rPr lang="en-US" sz="2400" dirty="0"/>
              <a:t>0/6 pigs survived (DPC21) the </a:t>
            </a:r>
            <a:r>
              <a:rPr lang="en-US" sz="2400" b="1" dirty="0"/>
              <a:t>IM challenge </a:t>
            </a:r>
            <a:r>
              <a:rPr lang="en-US" sz="2400" dirty="0"/>
              <a:t>with ASFV OURT88/1. </a:t>
            </a:r>
          </a:p>
          <a:p>
            <a:endParaRPr lang="en-US" sz="2400" dirty="0"/>
          </a:p>
          <a:p>
            <a:r>
              <a:rPr lang="en-US" sz="2400" dirty="0"/>
              <a:t>4/12 pigs survived the </a:t>
            </a:r>
            <a:r>
              <a:rPr lang="en-US" sz="2400" b="1" dirty="0"/>
              <a:t>contact challenge </a:t>
            </a:r>
            <a:r>
              <a:rPr lang="en-US" sz="2400" dirty="0"/>
              <a:t>with ASFV Vietnam19. ASFV viremia in these pigs were very low (Ct34-38) on DPC21.</a:t>
            </a:r>
          </a:p>
          <a:p>
            <a:endParaRPr lang="en-US" sz="2400" dirty="0"/>
          </a:p>
          <a:p>
            <a:r>
              <a:rPr lang="en-US" sz="2400" dirty="0"/>
              <a:t>4/12 pigs survived the </a:t>
            </a:r>
            <a:r>
              <a:rPr lang="en-US" sz="2400" b="1" dirty="0"/>
              <a:t>contact challenge </a:t>
            </a:r>
            <a:r>
              <a:rPr lang="en-US" sz="2400" dirty="0"/>
              <a:t>with ASFV OURT88/1. However, ASFV viremia in these pigs were very high (Ct19-20) on DPC21.</a:t>
            </a:r>
          </a:p>
        </p:txBody>
      </p:sp>
      <p:sp>
        <p:nvSpPr>
          <p:cNvPr id="3" name="TextBox 2">
            <a:extLst>
              <a:ext uri="{FF2B5EF4-FFF2-40B4-BE49-F238E27FC236}">
                <a16:creationId xmlns:a16="http://schemas.microsoft.com/office/drawing/2014/main" id="{C033FD1A-ED31-4F66-90C2-687CD805EDB8}"/>
              </a:ext>
            </a:extLst>
          </p:cNvPr>
          <p:cNvSpPr txBox="1"/>
          <p:nvPr/>
        </p:nvSpPr>
        <p:spPr>
          <a:xfrm>
            <a:off x="1013230" y="914401"/>
            <a:ext cx="9883603" cy="584775"/>
          </a:xfrm>
          <a:prstGeom prst="rect">
            <a:avLst/>
          </a:prstGeom>
          <a:noFill/>
        </p:spPr>
        <p:txBody>
          <a:bodyPr wrap="none" rtlCol="0">
            <a:spAutoFit/>
          </a:bodyPr>
          <a:lstStyle/>
          <a:p>
            <a:r>
              <a:rPr lang="en-US" sz="3200" b="1" dirty="0">
                <a:solidFill>
                  <a:srgbClr val="0066FF"/>
                </a:solidFill>
              </a:rPr>
              <a:t>Is ASFV OURT88/1 more virulent than ASFV Vietnam19? </a:t>
            </a:r>
          </a:p>
        </p:txBody>
      </p:sp>
      <p:sp>
        <p:nvSpPr>
          <p:cNvPr id="4" name="TextBox 3">
            <a:extLst>
              <a:ext uri="{FF2B5EF4-FFF2-40B4-BE49-F238E27FC236}">
                <a16:creationId xmlns:a16="http://schemas.microsoft.com/office/drawing/2014/main" id="{B2E196ED-7E05-4125-B9A1-DBBA52EEB6B5}"/>
              </a:ext>
            </a:extLst>
          </p:cNvPr>
          <p:cNvSpPr txBox="1"/>
          <p:nvPr/>
        </p:nvSpPr>
        <p:spPr>
          <a:xfrm>
            <a:off x="1445012" y="1355281"/>
            <a:ext cx="8761566" cy="461665"/>
          </a:xfrm>
          <a:prstGeom prst="rect">
            <a:avLst/>
          </a:prstGeom>
          <a:noFill/>
        </p:spPr>
        <p:txBody>
          <a:bodyPr wrap="none" rtlCol="0">
            <a:spAutoFit/>
          </a:bodyPr>
          <a:lstStyle/>
          <a:p>
            <a:r>
              <a:rPr lang="en-US" sz="2400" b="1" dirty="0">
                <a:solidFill>
                  <a:srgbClr val="C00000"/>
                </a:solidFill>
              </a:rPr>
              <a:t>Challenge dose: 100 HAD</a:t>
            </a:r>
            <a:r>
              <a:rPr lang="en-US" sz="1600" b="1" dirty="0">
                <a:solidFill>
                  <a:srgbClr val="C00000"/>
                </a:solidFill>
              </a:rPr>
              <a:t>50</a:t>
            </a:r>
            <a:r>
              <a:rPr lang="en-US" sz="2400" b="1" dirty="0">
                <a:solidFill>
                  <a:srgbClr val="C00000"/>
                </a:solidFill>
              </a:rPr>
              <a:t>/pig; IM/contact = 1/2; 10 weeks old pigs</a:t>
            </a:r>
          </a:p>
        </p:txBody>
      </p:sp>
    </p:spTree>
    <p:extLst>
      <p:ext uri="{BB962C8B-B14F-4D97-AF65-F5344CB8AC3E}">
        <p14:creationId xmlns:p14="http://schemas.microsoft.com/office/powerpoint/2010/main" val="236862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450AD43-4A40-4ED7-9212-A537AD060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10" y="0"/>
            <a:ext cx="1103299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D1CA679-EC11-4301-B5D5-EE972A57B787}"/>
              </a:ext>
            </a:extLst>
          </p:cNvPr>
          <p:cNvSpPr/>
          <p:nvPr/>
        </p:nvSpPr>
        <p:spPr>
          <a:xfrm>
            <a:off x="981075" y="323850"/>
            <a:ext cx="741045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4F20B2-4B80-4674-B259-72041CAAE947}"/>
              </a:ext>
            </a:extLst>
          </p:cNvPr>
          <p:cNvSpPr txBox="1"/>
          <p:nvPr/>
        </p:nvSpPr>
        <p:spPr>
          <a:xfrm>
            <a:off x="2454385" y="161926"/>
            <a:ext cx="7445243" cy="584775"/>
          </a:xfrm>
          <a:prstGeom prst="rect">
            <a:avLst/>
          </a:prstGeom>
          <a:noFill/>
        </p:spPr>
        <p:txBody>
          <a:bodyPr wrap="none" rtlCol="0">
            <a:spAutoFit/>
          </a:bodyPr>
          <a:lstStyle/>
          <a:p>
            <a:r>
              <a:rPr lang="en-US" sz="3200" b="1" dirty="0">
                <a:solidFill>
                  <a:srgbClr val="0066FF"/>
                </a:solidFill>
              </a:rPr>
              <a:t>Experimental Design: Subunit ASF vaccines</a:t>
            </a:r>
          </a:p>
        </p:txBody>
      </p:sp>
    </p:spTree>
    <p:extLst>
      <p:ext uri="{BB962C8B-B14F-4D97-AF65-F5344CB8AC3E}">
        <p14:creationId xmlns:p14="http://schemas.microsoft.com/office/powerpoint/2010/main" val="176176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EDFF063-39CB-44C3-BAC6-A365B54DB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1233487"/>
            <a:ext cx="7753588"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19C17E3-D86C-4653-9E2F-D902233660C4}"/>
              </a:ext>
            </a:extLst>
          </p:cNvPr>
          <p:cNvSpPr/>
          <p:nvPr/>
        </p:nvSpPr>
        <p:spPr>
          <a:xfrm>
            <a:off x="3038475" y="1233487"/>
            <a:ext cx="5705475" cy="661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27716E-1154-421C-98BA-7971AA74AD4D}"/>
              </a:ext>
            </a:extLst>
          </p:cNvPr>
          <p:cNvSpPr txBox="1"/>
          <p:nvPr/>
        </p:nvSpPr>
        <p:spPr>
          <a:xfrm>
            <a:off x="3330980" y="476250"/>
            <a:ext cx="5530040" cy="646331"/>
          </a:xfrm>
          <a:prstGeom prst="rect">
            <a:avLst/>
          </a:prstGeom>
          <a:noFill/>
        </p:spPr>
        <p:txBody>
          <a:bodyPr wrap="none" rtlCol="0">
            <a:spAutoFit/>
          </a:bodyPr>
          <a:lstStyle/>
          <a:p>
            <a:r>
              <a:rPr lang="en-US" sz="3600" b="1" dirty="0">
                <a:solidFill>
                  <a:srgbClr val="0066FF"/>
                </a:solidFill>
              </a:rPr>
              <a:t>Subunit Vaccine Example #1</a:t>
            </a:r>
          </a:p>
        </p:txBody>
      </p:sp>
    </p:spTree>
    <p:extLst>
      <p:ext uri="{BB962C8B-B14F-4D97-AF65-F5344CB8AC3E}">
        <p14:creationId xmlns:p14="http://schemas.microsoft.com/office/powerpoint/2010/main" val="3302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391AF-E64A-40C1-A822-D7EA8E03A623}"/>
              </a:ext>
            </a:extLst>
          </p:cNvPr>
          <p:cNvSpPr/>
          <p:nvPr/>
        </p:nvSpPr>
        <p:spPr>
          <a:xfrm>
            <a:off x="5977217" y="3244334"/>
            <a:ext cx="237566" cy="369332"/>
          </a:xfrm>
          <a:prstGeom prst="rect">
            <a:avLst/>
          </a:prstGeom>
        </p:spPr>
        <p:txBody>
          <a:bodyPr wrap="none">
            <a:spAutoFit/>
          </a:bodyPr>
          <a:lstStyle/>
          <a:p>
            <a:r>
              <a:rPr lang="en-US" dirty="0"/>
              <a:t> </a:t>
            </a:r>
          </a:p>
        </p:txBody>
      </p:sp>
      <p:sp>
        <p:nvSpPr>
          <p:cNvPr id="4" name="Rectangle 3">
            <a:extLst>
              <a:ext uri="{FF2B5EF4-FFF2-40B4-BE49-F238E27FC236}">
                <a16:creationId xmlns:a16="http://schemas.microsoft.com/office/drawing/2014/main" id="{947193B4-03D1-48C3-8D40-DB625D896ED4}"/>
              </a:ext>
            </a:extLst>
          </p:cNvPr>
          <p:cNvSpPr/>
          <p:nvPr/>
        </p:nvSpPr>
        <p:spPr>
          <a:xfrm>
            <a:off x="720001" y="185675"/>
            <a:ext cx="10928659" cy="1077218"/>
          </a:xfrm>
          <a:prstGeom prst="rect">
            <a:avLst/>
          </a:prstGeom>
        </p:spPr>
        <p:txBody>
          <a:bodyPr wrap="square">
            <a:spAutoFit/>
          </a:bodyPr>
          <a:lstStyle/>
          <a:p>
            <a:pPr algn="ctr"/>
            <a:r>
              <a:rPr lang="en-US" sz="3200" b="1" dirty="0">
                <a:solidFill>
                  <a:srgbClr val="0066FF"/>
                </a:solidFill>
              </a:rPr>
              <a:t>Pigs vaccinated with subunit vaccine Vax1 were protected from contact challenge with ASFV-Vietnam19</a:t>
            </a:r>
          </a:p>
        </p:txBody>
      </p:sp>
      <p:sp>
        <p:nvSpPr>
          <p:cNvPr id="7" name="Rectangle 2">
            <a:extLst>
              <a:ext uri="{FF2B5EF4-FFF2-40B4-BE49-F238E27FC236}">
                <a16:creationId xmlns:a16="http://schemas.microsoft.com/office/drawing/2014/main" id="{B0C0537B-C88E-4C5E-A318-9EC9C3B6F833}"/>
              </a:ext>
            </a:extLst>
          </p:cNvPr>
          <p:cNvSpPr>
            <a:spLocks noChangeArrowheads="1"/>
          </p:cNvSpPr>
          <p:nvPr/>
        </p:nvSpPr>
        <p:spPr bwMode="auto">
          <a:xfrm>
            <a:off x="573206" y="16923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a:extLst>
              <a:ext uri="{FF2B5EF4-FFF2-40B4-BE49-F238E27FC236}">
                <a16:creationId xmlns:a16="http://schemas.microsoft.com/office/drawing/2014/main" id="{A2809E2C-625B-4154-9D50-40BF6B375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76" y="1522908"/>
            <a:ext cx="3881406" cy="27820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F22F45BF-B6A8-423A-822B-9BE9B8317314}"/>
              </a:ext>
            </a:extLst>
          </p:cNvPr>
          <p:cNvSpPr>
            <a:spLocks noChangeArrowheads="1"/>
          </p:cNvSpPr>
          <p:nvPr/>
        </p:nvSpPr>
        <p:spPr bwMode="auto">
          <a:xfrm>
            <a:off x="4790001" y="16923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7" name="Picture 3">
            <a:extLst>
              <a:ext uri="{FF2B5EF4-FFF2-40B4-BE49-F238E27FC236}">
                <a16:creationId xmlns:a16="http://schemas.microsoft.com/office/drawing/2014/main" id="{2371F030-DD91-4C86-86B4-859694407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552" y="2274303"/>
            <a:ext cx="3730266" cy="26787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305CBB0D-E379-4A29-83AA-CD54BFBA75CE}"/>
              </a:ext>
            </a:extLst>
          </p:cNvPr>
          <p:cNvSpPr>
            <a:spLocks noChangeArrowheads="1"/>
          </p:cNvSpPr>
          <p:nvPr/>
        </p:nvSpPr>
        <p:spPr bwMode="auto">
          <a:xfrm>
            <a:off x="1023582" y="4339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9" name="Picture 5">
            <a:extLst>
              <a:ext uri="{FF2B5EF4-FFF2-40B4-BE49-F238E27FC236}">
                <a16:creationId xmlns:a16="http://schemas.microsoft.com/office/drawing/2014/main" id="{7492138B-9CBE-4429-8A79-74AD2627D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103" y="3888106"/>
            <a:ext cx="3567121" cy="255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90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D6F1D1-9BC1-434E-81B2-711D3B00EC4C}"/>
              </a:ext>
            </a:extLst>
          </p:cNvPr>
          <p:cNvSpPr>
            <a:spLocks noChangeArrowheads="1"/>
          </p:cNvSpPr>
          <p:nvPr/>
        </p:nvSpPr>
        <p:spPr bwMode="auto">
          <a:xfrm>
            <a:off x="240835" y="859570"/>
            <a:ext cx="158370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1" name="Picture 1">
            <a:extLst>
              <a:ext uri="{FF2B5EF4-FFF2-40B4-BE49-F238E27FC236}">
                <a16:creationId xmlns:a16="http://schemas.microsoft.com/office/drawing/2014/main" id="{76A1F02A-26C6-4D9D-97B0-38C6CD66F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35" y="1139167"/>
            <a:ext cx="3876127" cy="27492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205F9FA1-A033-480A-BC96-B60E9C359C80}"/>
              </a:ext>
            </a:extLst>
          </p:cNvPr>
          <p:cNvSpPr>
            <a:spLocks noChangeArrowheads="1"/>
          </p:cNvSpPr>
          <p:nvPr/>
        </p:nvSpPr>
        <p:spPr bwMode="auto">
          <a:xfrm>
            <a:off x="6741994" y="13238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3" name="Picture 3">
            <a:extLst>
              <a:ext uri="{FF2B5EF4-FFF2-40B4-BE49-F238E27FC236}">
                <a16:creationId xmlns:a16="http://schemas.microsoft.com/office/drawing/2014/main" id="{E83A5116-B71C-4F87-A145-6D3E0E444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330" y="1868329"/>
            <a:ext cx="3692783" cy="2623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DB15082B-E156-44B5-B982-6EB932E5996D}"/>
              </a:ext>
            </a:extLst>
          </p:cNvPr>
          <p:cNvSpPr>
            <a:spLocks noChangeArrowheads="1"/>
          </p:cNvSpPr>
          <p:nvPr/>
        </p:nvSpPr>
        <p:spPr bwMode="auto">
          <a:xfrm>
            <a:off x="7096835" y="4398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5" name="Picture 5">
            <a:extLst>
              <a:ext uri="{FF2B5EF4-FFF2-40B4-BE49-F238E27FC236}">
                <a16:creationId xmlns:a16="http://schemas.microsoft.com/office/drawing/2014/main" id="{98E10045-D3ED-453B-90ED-F114AD176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481" y="3329848"/>
            <a:ext cx="3692783" cy="26232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EE0BAF6-B9C1-48FE-B88A-81CF2B59FF46}"/>
              </a:ext>
            </a:extLst>
          </p:cNvPr>
          <p:cNvSpPr/>
          <p:nvPr/>
        </p:nvSpPr>
        <p:spPr>
          <a:xfrm>
            <a:off x="625422" y="0"/>
            <a:ext cx="10799111" cy="954107"/>
          </a:xfrm>
          <a:prstGeom prst="rect">
            <a:avLst/>
          </a:prstGeom>
        </p:spPr>
        <p:txBody>
          <a:bodyPr wrap="square">
            <a:spAutoFit/>
          </a:bodyPr>
          <a:lstStyle/>
          <a:p>
            <a:pPr algn="ctr"/>
            <a:r>
              <a:rPr lang="en-US" sz="2800" b="1" dirty="0">
                <a:solidFill>
                  <a:srgbClr val="0066FF"/>
                </a:solidFill>
              </a:rPr>
              <a:t>Pigs vaccinated with subunit Vax1 did not develop viremia after contact challenge with ASFV-Vietnam19 </a:t>
            </a:r>
          </a:p>
        </p:txBody>
      </p:sp>
    </p:spTree>
    <p:extLst>
      <p:ext uri="{BB962C8B-B14F-4D97-AF65-F5344CB8AC3E}">
        <p14:creationId xmlns:p14="http://schemas.microsoft.com/office/powerpoint/2010/main" val="83248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F74B3A-E07F-462A-80D1-E30368F7960A}"/>
              </a:ext>
            </a:extLst>
          </p:cNvPr>
          <p:cNvSpPr txBox="1"/>
          <p:nvPr/>
        </p:nvSpPr>
        <p:spPr>
          <a:xfrm>
            <a:off x="1964285" y="266951"/>
            <a:ext cx="8484310" cy="1200329"/>
          </a:xfrm>
          <a:prstGeom prst="rect">
            <a:avLst/>
          </a:prstGeom>
          <a:noFill/>
        </p:spPr>
        <p:txBody>
          <a:bodyPr wrap="none" rtlCol="0">
            <a:spAutoFit/>
          </a:bodyPr>
          <a:lstStyle/>
          <a:p>
            <a:pPr algn="ctr"/>
            <a:r>
              <a:rPr lang="en-US" sz="3600" b="1" dirty="0">
                <a:solidFill>
                  <a:srgbClr val="0066FF"/>
                </a:solidFill>
              </a:rPr>
              <a:t>12 ASF vaccine animal studies and 320 pigs </a:t>
            </a:r>
          </a:p>
          <a:p>
            <a:pPr algn="ctr"/>
            <a:r>
              <a:rPr lang="en-US" sz="3600" b="1" dirty="0">
                <a:solidFill>
                  <a:srgbClr val="0066FF"/>
                </a:solidFill>
              </a:rPr>
              <a:t>2019-2022 </a:t>
            </a:r>
          </a:p>
        </p:txBody>
      </p:sp>
      <p:sp>
        <p:nvSpPr>
          <p:cNvPr id="3" name="TextBox 2">
            <a:extLst>
              <a:ext uri="{FF2B5EF4-FFF2-40B4-BE49-F238E27FC236}">
                <a16:creationId xmlns:a16="http://schemas.microsoft.com/office/drawing/2014/main" id="{A57B6042-A181-424C-8DE3-1498CAE0167D}"/>
              </a:ext>
            </a:extLst>
          </p:cNvPr>
          <p:cNvSpPr txBox="1"/>
          <p:nvPr/>
        </p:nvSpPr>
        <p:spPr>
          <a:xfrm>
            <a:off x="803130" y="1750977"/>
            <a:ext cx="3361498" cy="1754326"/>
          </a:xfrm>
          <a:prstGeom prst="rect">
            <a:avLst/>
          </a:prstGeom>
          <a:noFill/>
        </p:spPr>
        <p:txBody>
          <a:bodyPr wrap="none" rtlCol="0">
            <a:spAutoFit/>
          </a:bodyPr>
          <a:lstStyle/>
          <a:p>
            <a:r>
              <a:rPr lang="en-US" b="1" dirty="0">
                <a:solidFill>
                  <a:srgbClr val="0066FF"/>
                </a:solidFill>
              </a:rPr>
              <a:t>ASF Viruses:</a:t>
            </a:r>
            <a:r>
              <a:rPr lang="en-US" b="1" dirty="0"/>
              <a:t>  	</a:t>
            </a:r>
          </a:p>
          <a:p>
            <a:r>
              <a:rPr lang="en-US" dirty="0"/>
              <a:t>Georgia 2007 (Genotype 2)</a:t>
            </a:r>
          </a:p>
          <a:p>
            <a:r>
              <a:rPr lang="en-US" dirty="0"/>
              <a:t>Vietnam 2019 (Genotype 2)</a:t>
            </a:r>
          </a:p>
          <a:p>
            <a:r>
              <a:rPr lang="en-US" dirty="0"/>
              <a:t>OURT88/1 (Genotype 1)</a:t>
            </a:r>
          </a:p>
          <a:p>
            <a:endParaRPr lang="en-US" b="1" dirty="0"/>
          </a:p>
          <a:p>
            <a:r>
              <a:rPr lang="en-US" dirty="0"/>
              <a:t>Challenge dose: IM, 10-100 HAD</a:t>
            </a:r>
            <a:r>
              <a:rPr lang="en-US" sz="1100" dirty="0"/>
              <a:t>50</a:t>
            </a:r>
            <a:endParaRPr lang="en-US" dirty="0"/>
          </a:p>
        </p:txBody>
      </p:sp>
      <p:sp>
        <p:nvSpPr>
          <p:cNvPr id="4" name="TextBox 3">
            <a:extLst>
              <a:ext uri="{FF2B5EF4-FFF2-40B4-BE49-F238E27FC236}">
                <a16:creationId xmlns:a16="http://schemas.microsoft.com/office/drawing/2014/main" id="{00E816DB-ADB9-478B-9EF0-D3E80BD0F757}"/>
              </a:ext>
            </a:extLst>
          </p:cNvPr>
          <p:cNvSpPr txBox="1"/>
          <p:nvPr/>
        </p:nvSpPr>
        <p:spPr>
          <a:xfrm>
            <a:off x="4548903" y="1727895"/>
            <a:ext cx="2391745" cy="1754326"/>
          </a:xfrm>
          <a:prstGeom prst="rect">
            <a:avLst/>
          </a:prstGeom>
          <a:noFill/>
        </p:spPr>
        <p:txBody>
          <a:bodyPr wrap="none" rtlCol="0">
            <a:spAutoFit/>
          </a:bodyPr>
          <a:lstStyle/>
          <a:p>
            <a:r>
              <a:rPr lang="en-US" b="1" dirty="0">
                <a:solidFill>
                  <a:srgbClr val="0066FF"/>
                </a:solidFill>
              </a:rPr>
              <a:t>Experimental Vaccines:</a:t>
            </a:r>
          </a:p>
          <a:p>
            <a:r>
              <a:rPr lang="en-US" dirty="0"/>
              <a:t>DNA vaccines</a:t>
            </a:r>
          </a:p>
          <a:p>
            <a:r>
              <a:rPr lang="en-US" b="1" dirty="0"/>
              <a:t>Subunit vaccines</a:t>
            </a:r>
          </a:p>
          <a:p>
            <a:r>
              <a:rPr lang="en-US" dirty="0"/>
              <a:t>Gene-deleted mutants</a:t>
            </a:r>
          </a:p>
          <a:p>
            <a:r>
              <a:rPr lang="en-US" b="1" dirty="0"/>
              <a:t>Live attenuated viruses</a:t>
            </a:r>
          </a:p>
          <a:p>
            <a:endParaRPr lang="en-US" b="1" dirty="0"/>
          </a:p>
        </p:txBody>
      </p:sp>
      <p:sp>
        <p:nvSpPr>
          <p:cNvPr id="5" name="TextBox 4">
            <a:extLst>
              <a:ext uri="{FF2B5EF4-FFF2-40B4-BE49-F238E27FC236}">
                <a16:creationId xmlns:a16="http://schemas.microsoft.com/office/drawing/2014/main" id="{D84123D6-197F-4FB3-B5E6-BEECE825DAE4}"/>
              </a:ext>
            </a:extLst>
          </p:cNvPr>
          <p:cNvSpPr txBox="1"/>
          <p:nvPr/>
        </p:nvSpPr>
        <p:spPr>
          <a:xfrm>
            <a:off x="8299390" y="1750977"/>
            <a:ext cx="2915670" cy="1200329"/>
          </a:xfrm>
          <a:prstGeom prst="rect">
            <a:avLst/>
          </a:prstGeom>
          <a:noFill/>
        </p:spPr>
        <p:txBody>
          <a:bodyPr wrap="none" rtlCol="0">
            <a:spAutoFit/>
          </a:bodyPr>
          <a:lstStyle/>
          <a:p>
            <a:r>
              <a:rPr lang="en-US" b="1" dirty="0">
                <a:solidFill>
                  <a:srgbClr val="0066FF"/>
                </a:solidFill>
              </a:rPr>
              <a:t>Objectives of Animal Studies</a:t>
            </a:r>
          </a:p>
          <a:p>
            <a:r>
              <a:rPr lang="en-US" dirty="0"/>
              <a:t>ASFV virulence titration</a:t>
            </a:r>
          </a:p>
          <a:p>
            <a:r>
              <a:rPr lang="en-US" dirty="0"/>
              <a:t>Vaccine safety</a:t>
            </a:r>
          </a:p>
          <a:p>
            <a:r>
              <a:rPr lang="en-US" dirty="0"/>
              <a:t>Vaccine efficacy</a:t>
            </a:r>
          </a:p>
        </p:txBody>
      </p:sp>
      <p:sp>
        <p:nvSpPr>
          <p:cNvPr id="6" name="TextBox 5">
            <a:extLst>
              <a:ext uri="{FF2B5EF4-FFF2-40B4-BE49-F238E27FC236}">
                <a16:creationId xmlns:a16="http://schemas.microsoft.com/office/drawing/2014/main" id="{2AF8DA10-E340-422F-95AA-0798CC8192EA}"/>
              </a:ext>
            </a:extLst>
          </p:cNvPr>
          <p:cNvSpPr txBox="1"/>
          <p:nvPr/>
        </p:nvSpPr>
        <p:spPr>
          <a:xfrm>
            <a:off x="714147" y="3680285"/>
            <a:ext cx="4657557" cy="646331"/>
          </a:xfrm>
          <a:prstGeom prst="rect">
            <a:avLst/>
          </a:prstGeom>
          <a:noFill/>
        </p:spPr>
        <p:txBody>
          <a:bodyPr wrap="none" rtlCol="0">
            <a:spAutoFit/>
          </a:bodyPr>
          <a:lstStyle/>
          <a:p>
            <a:r>
              <a:rPr lang="en-US" b="1" dirty="0">
                <a:solidFill>
                  <a:srgbClr val="0066FF"/>
                </a:solidFill>
              </a:rPr>
              <a:t>Pigs:</a:t>
            </a:r>
          </a:p>
          <a:p>
            <a:r>
              <a:rPr lang="en-US" dirty="0"/>
              <a:t>3-6 weeks old, female, from commercial farms </a:t>
            </a:r>
          </a:p>
        </p:txBody>
      </p:sp>
      <p:pic>
        <p:nvPicPr>
          <p:cNvPr id="7" name="Picture 6">
            <a:extLst>
              <a:ext uri="{FF2B5EF4-FFF2-40B4-BE49-F238E27FC236}">
                <a16:creationId xmlns:a16="http://schemas.microsoft.com/office/drawing/2014/main" id="{1679FD73-9CCE-4969-9723-60C2305CF1D1}"/>
              </a:ext>
            </a:extLst>
          </p:cNvPr>
          <p:cNvPicPr>
            <a:picLocks noChangeAspect="1"/>
          </p:cNvPicPr>
          <p:nvPr/>
        </p:nvPicPr>
        <p:blipFill>
          <a:blip r:embed="rId2"/>
          <a:stretch>
            <a:fillRect/>
          </a:stretch>
        </p:blipFill>
        <p:spPr>
          <a:xfrm>
            <a:off x="1190625" y="4423502"/>
            <a:ext cx="3133725" cy="2188355"/>
          </a:xfrm>
          <a:prstGeom prst="rect">
            <a:avLst/>
          </a:prstGeom>
        </p:spPr>
      </p:pic>
      <p:pic>
        <p:nvPicPr>
          <p:cNvPr id="8" name="Picture 7">
            <a:extLst>
              <a:ext uri="{FF2B5EF4-FFF2-40B4-BE49-F238E27FC236}">
                <a16:creationId xmlns:a16="http://schemas.microsoft.com/office/drawing/2014/main" id="{5B5DE467-409D-4DAE-9379-96A1E8F5EBA1}"/>
              </a:ext>
            </a:extLst>
          </p:cNvPr>
          <p:cNvPicPr>
            <a:picLocks noChangeAspect="1"/>
          </p:cNvPicPr>
          <p:nvPr/>
        </p:nvPicPr>
        <p:blipFill>
          <a:blip r:embed="rId3"/>
          <a:stretch>
            <a:fillRect/>
          </a:stretch>
        </p:blipFill>
        <p:spPr>
          <a:xfrm>
            <a:off x="5485494" y="4672865"/>
            <a:ext cx="6449727" cy="1754326"/>
          </a:xfrm>
          <a:prstGeom prst="rect">
            <a:avLst/>
          </a:prstGeom>
        </p:spPr>
      </p:pic>
      <p:sp>
        <p:nvSpPr>
          <p:cNvPr id="9" name="TextBox 8">
            <a:extLst>
              <a:ext uri="{FF2B5EF4-FFF2-40B4-BE49-F238E27FC236}">
                <a16:creationId xmlns:a16="http://schemas.microsoft.com/office/drawing/2014/main" id="{310B5D83-719E-4CA5-9374-DB8EF9E9D780}"/>
              </a:ext>
            </a:extLst>
          </p:cNvPr>
          <p:cNvSpPr txBox="1"/>
          <p:nvPr/>
        </p:nvSpPr>
        <p:spPr>
          <a:xfrm>
            <a:off x="5901640" y="4141950"/>
            <a:ext cx="5354479" cy="369332"/>
          </a:xfrm>
          <a:prstGeom prst="rect">
            <a:avLst/>
          </a:prstGeom>
          <a:noFill/>
        </p:spPr>
        <p:txBody>
          <a:bodyPr wrap="none" rtlCol="0">
            <a:spAutoFit/>
          </a:bodyPr>
          <a:lstStyle/>
          <a:p>
            <a:r>
              <a:rPr lang="en-US" b="1" dirty="0">
                <a:solidFill>
                  <a:srgbClr val="0066FF"/>
                </a:solidFill>
              </a:rPr>
              <a:t>Biosecurity Research Institute, Kansas State University</a:t>
            </a:r>
          </a:p>
        </p:txBody>
      </p:sp>
    </p:spTree>
    <p:extLst>
      <p:ext uri="{BB962C8B-B14F-4D97-AF65-F5344CB8AC3E}">
        <p14:creationId xmlns:p14="http://schemas.microsoft.com/office/powerpoint/2010/main" val="195129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7A4966-8A30-4EC3-9DF8-9AABADB3AF15}"/>
              </a:ext>
            </a:extLst>
          </p:cNvPr>
          <p:cNvSpPr txBox="1"/>
          <p:nvPr/>
        </p:nvSpPr>
        <p:spPr>
          <a:xfrm>
            <a:off x="1235881" y="460899"/>
            <a:ext cx="9436558" cy="707886"/>
          </a:xfrm>
          <a:prstGeom prst="rect">
            <a:avLst/>
          </a:prstGeom>
          <a:noFill/>
        </p:spPr>
        <p:txBody>
          <a:bodyPr wrap="none" rtlCol="0">
            <a:spAutoFit/>
          </a:bodyPr>
          <a:lstStyle/>
          <a:p>
            <a:r>
              <a:rPr lang="en-US" sz="4000" b="1" dirty="0">
                <a:solidFill>
                  <a:srgbClr val="0066FF"/>
                </a:solidFill>
              </a:rPr>
              <a:t>What an ideal ASF vaccine should look like?</a:t>
            </a:r>
          </a:p>
        </p:txBody>
      </p:sp>
      <p:sp>
        <p:nvSpPr>
          <p:cNvPr id="3" name="TextBox 2">
            <a:extLst>
              <a:ext uri="{FF2B5EF4-FFF2-40B4-BE49-F238E27FC236}">
                <a16:creationId xmlns:a16="http://schemas.microsoft.com/office/drawing/2014/main" id="{5AD9FF54-656B-4FB7-88A1-6D29240D1C9C}"/>
              </a:ext>
            </a:extLst>
          </p:cNvPr>
          <p:cNvSpPr txBox="1"/>
          <p:nvPr/>
        </p:nvSpPr>
        <p:spPr>
          <a:xfrm>
            <a:off x="1047750" y="2703620"/>
            <a:ext cx="10096500" cy="2246769"/>
          </a:xfrm>
          <a:prstGeom prst="rect">
            <a:avLst/>
          </a:prstGeom>
          <a:noFill/>
        </p:spPr>
        <p:txBody>
          <a:bodyPr wrap="square" rtlCol="0">
            <a:spAutoFit/>
          </a:bodyPr>
          <a:lstStyle/>
          <a:p>
            <a:pPr algn="ctr"/>
            <a:r>
              <a:rPr lang="en-US" sz="3600" b="1" dirty="0">
                <a:solidFill>
                  <a:srgbClr val="C00000"/>
                </a:solidFill>
              </a:rPr>
              <a:t>Classical swine fever vaccines</a:t>
            </a:r>
          </a:p>
          <a:p>
            <a:pPr algn="ctr"/>
            <a:endParaRPr lang="en-US" sz="2000" b="1" dirty="0"/>
          </a:p>
          <a:p>
            <a:pPr algn="ctr"/>
            <a:r>
              <a:rPr lang="en-US" sz="2800" b="1" dirty="0"/>
              <a:t>Modified live virus (MLV) vaccines:  C-strain  (DIVA compatible)</a:t>
            </a:r>
          </a:p>
          <a:p>
            <a:pPr algn="ctr"/>
            <a:endParaRPr lang="en-US" sz="2800" b="1" dirty="0"/>
          </a:p>
          <a:p>
            <a:pPr algn="ctr"/>
            <a:r>
              <a:rPr lang="en-US" sz="2800" b="1" dirty="0"/>
              <a:t>Subunit: E2 based subunit vaccines (DIVA)</a:t>
            </a:r>
          </a:p>
        </p:txBody>
      </p:sp>
    </p:spTree>
    <p:extLst>
      <p:ext uri="{BB962C8B-B14F-4D97-AF65-F5344CB8AC3E}">
        <p14:creationId xmlns:p14="http://schemas.microsoft.com/office/powerpoint/2010/main" val="4199061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49C6273058F4D94DF0ABA7DF59315" ma:contentTypeVersion="16" ma:contentTypeDescription="Create a new document." ma:contentTypeScope="" ma:versionID="f09cc8db0536a0c197d2b858bf682d67">
  <xsd:schema xmlns:xsd="http://www.w3.org/2001/XMLSchema" xmlns:xs="http://www.w3.org/2001/XMLSchema" xmlns:p="http://schemas.microsoft.com/office/2006/metadata/properties" xmlns:ns2="e357bd84-b6d4-42ee-b8e4-ba03c7c10af9" xmlns:ns3="fd300111-1b6d-4ede-b74f-05b2b922cc1a" targetNamespace="http://schemas.microsoft.com/office/2006/metadata/properties" ma:root="true" ma:fieldsID="1256129b3e863ba3db17be6029ed7baf" ns2:_="" ns3:_="">
    <xsd:import namespace="e357bd84-b6d4-42ee-b8e4-ba03c7c10af9"/>
    <xsd:import namespace="fd300111-1b6d-4ede-b74f-05b2b922cc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ralPresenta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7bd84-b6d4-42ee-b8e4-ba03c7c10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ralPresentation" ma:index="14" nillable="true" ma:displayName="Oral Presentation" ma:default="1" ma:format="Dropdown" ma:internalName="OralPresentation">
      <xsd:simpleType>
        <xsd:restriction base="dms:Boolea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bd5f298-1e24-4768-94fc-a8b9045ba2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300111-1b6d-4ede-b74f-05b2b922cc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d5f5a1-dd62-47c3-95ef-ac155c8a0ca6}" ma:internalName="TaxCatchAll" ma:showField="CatchAllData" ma:web="fd300111-1b6d-4ede-b74f-05b2b922cc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300111-1b6d-4ede-b74f-05b2b922cc1a" xsi:nil="true"/>
    <lcf76f155ced4ddcb4097134ff3c332f xmlns="e357bd84-b6d4-42ee-b8e4-ba03c7c10af9">
      <Terms xmlns="http://schemas.microsoft.com/office/infopath/2007/PartnerControls"/>
    </lcf76f155ced4ddcb4097134ff3c332f>
    <OralPresentation xmlns="e357bd84-b6d4-42ee-b8e4-ba03c7c10af9">true</OralPresentation>
  </documentManagement>
</p:properties>
</file>

<file path=customXml/itemProps1.xml><?xml version="1.0" encoding="utf-8"?>
<ds:datastoreItem xmlns:ds="http://schemas.openxmlformats.org/officeDocument/2006/customXml" ds:itemID="{3ED39F0D-67D1-47B2-8BFE-12197D66EDFF}"/>
</file>

<file path=customXml/itemProps2.xml><?xml version="1.0" encoding="utf-8"?>
<ds:datastoreItem xmlns:ds="http://schemas.openxmlformats.org/officeDocument/2006/customXml" ds:itemID="{54020C4B-8DEB-4E6F-93F7-A40FDFCF095C}"/>
</file>

<file path=customXml/itemProps3.xml><?xml version="1.0" encoding="utf-8"?>
<ds:datastoreItem xmlns:ds="http://schemas.openxmlformats.org/officeDocument/2006/customXml" ds:itemID="{BE4588C3-3E10-485B-BB51-7B5319FE5EB1}"/>
</file>

<file path=docProps/app.xml><?xml version="1.0" encoding="utf-8"?>
<Properties xmlns="http://schemas.openxmlformats.org/officeDocument/2006/extended-properties" xmlns:vt="http://schemas.openxmlformats.org/officeDocument/2006/docPropsVTypes">
  <TotalTime>4571</TotalTime>
  <Words>970</Words>
  <Application>Microsoft Office PowerPoint</Application>
  <PresentationFormat>Widescreen</PresentationFormat>
  <Paragraphs>136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Jishu Shi</dc:creator>
  <cp:lastModifiedBy>Jishu Shi</cp:lastModifiedBy>
  <cp:revision>68</cp:revision>
  <cp:lastPrinted>2023-02-06T12:23:18Z</cp:lastPrinted>
  <dcterms:created xsi:type="dcterms:W3CDTF">2023-01-25T09:48:29Z</dcterms:created>
  <dcterms:modified xsi:type="dcterms:W3CDTF">2023-02-08T18:27:28Z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0x01010077E49C6273058F4D94DF0ABA7DF59315</vt:lpwstr>
  </property>
</Properties>
</file>